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Fredoka" charset="1" panose="020000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jpe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7197" y="2479622"/>
            <a:ext cx="15058581" cy="3738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9"/>
              </a:lnSpc>
            </a:pPr>
            <a:r>
              <a:rPr lang="en-US" sz="732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ENTERPRISE NETWORK DESIGN &amp; IMPLEMENTATION USING HUAWEI DATACOM TECHNOLOGIES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00000">
            <a:off x="10908772" y="3978227"/>
            <a:ext cx="10707063" cy="8458580"/>
          </a:xfrm>
          <a:custGeom>
            <a:avLst/>
            <a:gdLst/>
            <a:ahLst/>
            <a:cxnLst/>
            <a:rect r="r" b="b" t="t" l="l"/>
            <a:pathLst>
              <a:path h="8458580" w="10707063">
                <a:moveTo>
                  <a:pt x="0" y="0"/>
                </a:moveTo>
                <a:lnTo>
                  <a:pt x="10707063" y="0"/>
                </a:lnTo>
                <a:lnTo>
                  <a:pt x="10707063" y="8458580"/>
                </a:lnTo>
                <a:lnTo>
                  <a:pt x="0" y="845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7822" y="2466408"/>
            <a:ext cx="8811961" cy="5856571"/>
          </a:xfrm>
          <a:custGeom>
            <a:avLst/>
            <a:gdLst/>
            <a:ahLst/>
            <a:cxnLst/>
            <a:rect r="r" b="b" t="t" l="l"/>
            <a:pathLst>
              <a:path h="5856571" w="8811961">
                <a:moveTo>
                  <a:pt x="0" y="0"/>
                </a:moveTo>
                <a:lnTo>
                  <a:pt x="8811961" y="0"/>
                </a:lnTo>
                <a:lnTo>
                  <a:pt x="8811961" y="5856572"/>
                </a:lnTo>
                <a:lnTo>
                  <a:pt x="0" y="585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45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63963" y="2466408"/>
            <a:ext cx="8614391" cy="5856571"/>
          </a:xfrm>
          <a:custGeom>
            <a:avLst/>
            <a:gdLst/>
            <a:ahLst/>
            <a:cxnLst/>
            <a:rect r="r" b="b" t="t" l="l"/>
            <a:pathLst>
              <a:path h="5856571" w="8614391">
                <a:moveTo>
                  <a:pt x="0" y="0"/>
                </a:moveTo>
                <a:lnTo>
                  <a:pt x="8614391" y="0"/>
                </a:lnTo>
                <a:lnTo>
                  <a:pt x="8614391" y="5856572"/>
                </a:lnTo>
                <a:lnTo>
                  <a:pt x="0" y="5856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22" t="0" r="-82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7822" y="76200"/>
            <a:ext cx="16380287" cy="249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1"/>
              </a:lnSpc>
            </a:pPr>
            <a:r>
              <a:rPr lang="en-US" sz="431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LAYER 2 CONFIGURATION – WEEK 2</a:t>
            </a:r>
          </a:p>
          <a:p>
            <a:pPr algn="just">
              <a:lnSpc>
                <a:spcPts val="6011"/>
              </a:lnSpc>
            </a:pPr>
          </a:p>
          <a:p>
            <a:pPr algn="just">
              <a:lnSpc>
                <a:spcPts val="5311"/>
              </a:lnSpc>
            </a:pPr>
            <a:r>
              <a:rPr lang="en-US" sz="5311" u="sng">
                <a:solidFill>
                  <a:srgbClr val="1C0140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  <a:r>
              <a:rPr lang="en-US" sz="531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VLANS</a:t>
            </a:r>
          </a:p>
          <a:p>
            <a:pPr algn="just">
              <a:lnSpc>
                <a:spcPts val="3938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7822" y="85725"/>
            <a:ext cx="17393274" cy="740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1"/>
              </a:lnSpc>
            </a:pPr>
          </a:p>
          <a:p>
            <a:pPr algn="just">
              <a:lnSpc>
                <a:spcPts val="5031"/>
              </a:lnSpc>
            </a:pPr>
          </a:p>
          <a:p>
            <a:pPr algn="just">
              <a:lnSpc>
                <a:spcPts val="5631"/>
              </a:lnSpc>
            </a:pPr>
            <a:r>
              <a:rPr lang="en-US" sz="563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ACCESS / TRUNK PORTS:</a:t>
            </a:r>
          </a:p>
          <a:p>
            <a:pPr algn="just">
              <a:lnSpc>
                <a:spcPts val="5031"/>
              </a:lnSpc>
            </a:pPr>
          </a:p>
          <a:p>
            <a:pPr algn="just">
              <a:lnSpc>
                <a:spcPts val="5031"/>
              </a:lnSpc>
            </a:pPr>
          </a:p>
          <a:p>
            <a:pPr algn="just">
              <a:lnSpc>
                <a:spcPts val="5031"/>
              </a:lnSpc>
            </a:pPr>
          </a:p>
          <a:p>
            <a:pPr algn="just" marL="848740" indent="-424370" lvl="1">
              <a:lnSpc>
                <a:spcPts val="3931"/>
              </a:lnSpc>
              <a:buFont typeface="Arial"/>
              <a:buChar char="•"/>
            </a:pPr>
            <a:r>
              <a:rPr lang="en-US" sz="393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ALL END DEVICES PORTS ARE SET TO ACCESS.</a:t>
            </a:r>
          </a:p>
          <a:p>
            <a:pPr algn="just">
              <a:lnSpc>
                <a:spcPts val="3931"/>
              </a:lnSpc>
            </a:pPr>
          </a:p>
          <a:p>
            <a:pPr algn="just">
              <a:lnSpc>
                <a:spcPts val="3931"/>
              </a:lnSpc>
            </a:pPr>
          </a:p>
          <a:p>
            <a:pPr algn="just" marL="848740" indent="-424370" lvl="1">
              <a:lnSpc>
                <a:spcPts val="3931"/>
              </a:lnSpc>
              <a:buFont typeface="Arial"/>
              <a:buChar char="•"/>
            </a:pPr>
            <a:r>
              <a:rPr lang="en-US" sz="393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PORTS CONNECTING SWITCH-TO-SWITCH ARE SET TO TRUNK.</a:t>
            </a:r>
          </a:p>
          <a:p>
            <a:pPr algn="just">
              <a:lnSpc>
                <a:spcPts val="3931"/>
              </a:lnSpc>
            </a:pPr>
          </a:p>
          <a:p>
            <a:pPr algn="just">
              <a:lnSpc>
                <a:spcPts val="3931"/>
              </a:lnSpc>
            </a:pPr>
          </a:p>
          <a:p>
            <a:pPr algn="just" marL="848740" indent="-424370" lvl="1">
              <a:lnSpc>
                <a:spcPts val="3931"/>
              </a:lnSpc>
              <a:buFont typeface="Arial"/>
              <a:buChar char="•"/>
            </a:pPr>
            <a:r>
              <a:rPr lang="en-US" sz="393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VLAN 1 IS DISABLED ON TRUNK PORTS FOR SECURITY REASONS.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811159"/>
            <a:ext cx="9199498" cy="4475841"/>
          </a:xfrm>
          <a:custGeom>
            <a:avLst/>
            <a:gdLst/>
            <a:ahLst/>
            <a:cxnLst/>
            <a:rect r="r" b="b" t="t" l="l"/>
            <a:pathLst>
              <a:path h="4475841" w="9199498">
                <a:moveTo>
                  <a:pt x="0" y="0"/>
                </a:moveTo>
                <a:lnTo>
                  <a:pt x="9199498" y="0"/>
                </a:lnTo>
                <a:lnTo>
                  <a:pt x="9199498" y="4475841"/>
                </a:lnTo>
                <a:lnTo>
                  <a:pt x="0" y="447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2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99498" y="5895056"/>
            <a:ext cx="10215404" cy="4308048"/>
          </a:xfrm>
          <a:custGeom>
            <a:avLst/>
            <a:gdLst/>
            <a:ahLst/>
            <a:cxnLst/>
            <a:rect r="r" b="b" t="t" l="l"/>
            <a:pathLst>
              <a:path h="4308048" w="10215404">
                <a:moveTo>
                  <a:pt x="0" y="0"/>
                </a:moveTo>
                <a:lnTo>
                  <a:pt x="10215403" y="0"/>
                </a:lnTo>
                <a:lnTo>
                  <a:pt x="10215403" y="4308047"/>
                </a:lnTo>
                <a:lnTo>
                  <a:pt x="0" y="4308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673" y="1028700"/>
            <a:ext cx="8926153" cy="4638328"/>
          </a:xfrm>
          <a:custGeom>
            <a:avLst/>
            <a:gdLst/>
            <a:ahLst/>
            <a:cxnLst/>
            <a:rect r="r" b="b" t="t" l="l"/>
            <a:pathLst>
              <a:path h="4638328" w="8926153">
                <a:moveTo>
                  <a:pt x="0" y="0"/>
                </a:moveTo>
                <a:lnTo>
                  <a:pt x="8926152" y="0"/>
                </a:lnTo>
                <a:lnTo>
                  <a:pt x="8926152" y="4638328"/>
                </a:lnTo>
                <a:lnTo>
                  <a:pt x="0" y="46383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62825" y="989640"/>
            <a:ext cx="9225175" cy="4677387"/>
          </a:xfrm>
          <a:custGeom>
            <a:avLst/>
            <a:gdLst/>
            <a:ahLst/>
            <a:cxnLst/>
            <a:rect r="r" b="b" t="t" l="l"/>
            <a:pathLst>
              <a:path h="4677387" w="9225175">
                <a:moveTo>
                  <a:pt x="0" y="0"/>
                </a:moveTo>
                <a:lnTo>
                  <a:pt x="9225175" y="0"/>
                </a:lnTo>
                <a:lnTo>
                  <a:pt x="9225175" y="4677388"/>
                </a:lnTo>
                <a:lnTo>
                  <a:pt x="0" y="4677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83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7822" y="95250"/>
            <a:ext cx="16380287" cy="625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38"/>
              </a:lnSpc>
            </a:pPr>
            <a:r>
              <a:rPr lang="en-US" sz="4738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STP (SPANNING TREE PROTOCOL):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537" y="292251"/>
            <a:ext cx="8182560" cy="915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3739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INTER-VLAN ROUTING:</a:t>
            </a:r>
          </a:p>
          <a:p>
            <a:pPr algn="just">
              <a:lnSpc>
                <a:spcPts val="2367"/>
              </a:lnSpc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Configured vlanif on Layer 3 Switch for each VLAN</a:t>
            </a:r>
          </a:p>
          <a:p>
            <a:pPr algn="just">
              <a:lnSpc>
                <a:spcPts val="2367"/>
              </a:lnSpc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Enabled routing between VLANs</a:t>
            </a:r>
          </a:p>
          <a:p>
            <a:pPr algn="just">
              <a:lnSpc>
                <a:spcPts val="2367"/>
              </a:lnSpc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Verified connectivity using Ping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VLAN ID:-</a:t>
            </a:r>
          </a:p>
          <a:p>
            <a:pPr algn="just" marL="442999" indent="-221500" lvl="1">
              <a:lnSpc>
                <a:spcPts val="2051"/>
              </a:lnSpc>
              <a:buFont typeface="Arial"/>
              <a:buChar char="•"/>
            </a:pPr>
            <a:r>
              <a:rPr lang="en-US" sz="205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131,Vlanif between s1 &amp; R1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140,Vlanif between s2 &amp; R2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141,Vlanif between s1 &amp; R2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150,Vlanif between s2 &amp; AC1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160,Vlanif between s15 &amp; AC2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131,Vlanif between s1 &amp; R1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140,Vlanif between s2 &amp; R2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141,Vlanif between s1 &amp; R2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150,Vlanif between s2 &amp; AC1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160,Vlanif between s15 &amp; AC2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170,Vlanif between s16 &amp; R3</a:t>
            </a:r>
          </a:p>
          <a:p>
            <a:pPr algn="just">
              <a:lnSpc>
                <a:spcPts val="2367"/>
              </a:lnSpc>
            </a:pPr>
          </a:p>
          <a:p>
            <a:pPr algn="just" marL="511151" indent="-255575" lvl="1">
              <a:lnSpc>
                <a:spcPts val="2367"/>
              </a:lnSpc>
              <a:buFont typeface="Arial"/>
              <a:buChar char="•"/>
            </a:pPr>
            <a:r>
              <a:rPr lang="en-US" sz="2367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171,Vlanif between s16 &amp; R3</a:t>
            </a:r>
          </a:p>
          <a:p>
            <a:pPr algn="just">
              <a:lnSpc>
                <a:spcPts val="236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413259" y="2872229"/>
            <a:ext cx="5375434" cy="404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63787" indent="-681894" lvl="1">
              <a:lnSpc>
                <a:spcPts val="6316"/>
              </a:lnSpc>
              <a:buFont typeface="Arial"/>
              <a:buChar char="•"/>
            </a:pPr>
            <a:r>
              <a:rPr lang="en-US" sz="631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10</a:t>
            </a:r>
            <a:r>
              <a:rPr lang="en-US" sz="631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,Vlanif </a:t>
            </a:r>
          </a:p>
          <a:p>
            <a:pPr algn="ctr" marL="1363787" indent="-681894" lvl="1">
              <a:lnSpc>
                <a:spcPts val="6316"/>
              </a:lnSpc>
              <a:buFont typeface="Arial"/>
              <a:buChar char="•"/>
            </a:pPr>
            <a:r>
              <a:rPr lang="en-US" sz="631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20,Vlanif</a:t>
            </a:r>
          </a:p>
          <a:p>
            <a:pPr algn="ctr" marL="1363787" indent="-681894" lvl="1">
              <a:lnSpc>
                <a:spcPts val="6316"/>
              </a:lnSpc>
              <a:buFont typeface="Arial"/>
              <a:buChar char="•"/>
            </a:pPr>
            <a:r>
              <a:rPr lang="en-US" sz="631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30,Vlanif</a:t>
            </a:r>
          </a:p>
          <a:p>
            <a:pPr algn="ctr" marL="1363787" indent="-681894" lvl="1">
              <a:lnSpc>
                <a:spcPts val="6316"/>
              </a:lnSpc>
              <a:buFont typeface="Arial"/>
              <a:buChar char="•"/>
            </a:pPr>
            <a:r>
              <a:rPr lang="en-US" sz="631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100 vlanif </a:t>
            </a:r>
          </a:p>
          <a:p>
            <a:pPr algn="ctr" marL="1363787" indent="-681894" lvl="1">
              <a:lnSpc>
                <a:spcPts val="6316"/>
              </a:lnSpc>
              <a:buFont typeface="Arial"/>
              <a:buChar char="•"/>
            </a:pPr>
            <a:r>
              <a:rPr lang="en-US" sz="631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120vlanif</a:t>
            </a:r>
          </a:p>
        </p:txBody>
      </p:sp>
    </p:spTree>
  </p:cSld>
  <p:clrMapOvr>
    <a:masterClrMapping/>
  </p:clrMapOvr>
  <p:transition spd="fast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537" y="320826"/>
            <a:ext cx="16380287" cy="19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38"/>
              </a:lnSpc>
            </a:pPr>
            <a:r>
              <a:rPr lang="en-US" sz="4738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INTER-VLAN ROUTING:</a:t>
            </a:r>
          </a:p>
          <a:p>
            <a:pPr algn="just">
              <a:lnSpc>
                <a:spcPts val="4738"/>
              </a:lnSpc>
            </a:pPr>
          </a:p>
          <a:p>
            <a:pPr algn="just">
              <a:lnSpc>
                <a:spcPts val="3000"/>
              </a:lnSpc>
            </a:pPr>
          </a:p>
          <a:p>
            <a:pPr algn="just">
              <a:lnSpc>
                <a:spcPts val="300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35927" y="4457010"/>
            <a:ext cx="5965603" cy="5829990"/>
          </a:xfrm>
          <a:custGeom>
            <a:avLst/>
            <a:gdLst/>
            <a:ahLst/>
            <a:cxnLst/>
            <a:rect r="r" b="b" t="t" l="l"/>
            <a:pathLst>
              <a:path h="5829990" w="5965603">
                <a:moveTo>
                  <a:pt x="0" y="0"/>
                </a:moveTo>
                <a:lnTo>
                  <a:pt x="5965603" y="0"/>
                </a:lnTo>
                <a:lnTo>
                  <a:pt x="5965603" y="5829990"/>
                </a:lnTo>
                <a:lnTo>
                  <a:pt x="0" y="582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4" t="0" r="-1274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2769" y="1224982"/>
            <a:ext cx="7908152" cy="3232027"/>
          </a:xfrm>
          <a:custGeom>
            <a:avLst/>
            <a:gdLst/>
            <a:ahLst/>
            <a:cxnLst/>
            <a:rect r="r" b="b" t="t" l="l"/>
            <a:pathLst>
              <a:path h="3232027" w="7908152">
                <a:moveTo>
                  <a:pt x="0" y="0"/>
                </a:moveTo>
                <a:lnTo>
                  <a:pt x="7908152" y="0"/>
                </a:lnTo>
                <a:lnTo>
                  <a:pt x="7908152" y="3232028"/>
                </a:lnTo>
                <a:lnTo>
                  <a:pt x="0" y="3232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81295" y="4599305"/>
            <a:ext cx="8601435" cy="5316821"/>
          </a:xfrm>
          <a:custGeom>
            <a:avLst/>
            <a:gdLst/>
            <a:ahLst/>
            <a:cxnLst/>
            <a:rect r="r" b="b" t="t" l="l"/>
            <a:pathLst>
              <a:path h="5316821" w="8601435">
                <a:moveTo>
                  <a:pt x="0" y="0"/>
                </a:moveTo>
                <a:lnTo>
                  <a:pt x="8601436" y="0"/>
                </a:lnTo>
                <a:lnTo>
                  <a:pt x="8601436" y="5316821"/>
                </a:lnTo>
                <a:lnTo>
                  <a:pt x="0" y="53168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29848" y="1224982"/>
            <a:ext cx="7304975" cy="3166733"/>
          </a:xfrm>
          <a:custGeom>
            <a:avLst/>
            <a:gdLst/>
            <a:ahLst/>
            <a:cxnLst/>
            <a:rect r="r" b="b" t="t" l="l"/>
            <a:pathLst>
              <a:path h="3166733" w="7304975">
                <a:moveTo>
                  <a:pt x="0" y="0"/>
                </a:moveTo>
                <a:lnTo>
                  <a:pt x="7304975" y="0"/>
                </a:lnTo>
                <a:lnTo>
                  <a:pt x="7304975" y="3166733"/>
                </a:lnTo>
                <a:lnTo>
                  <a:pt x="0" y="3166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314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00409" y="2597851"/>
            <a:ext cx="14534414" cy="6086286"/>
          </a:xfrm>
          <a:custGeom>
            <a:avLst/>
            <a:gdLst/>
            <a:ahLst/>
            <a:cxnLst/>
            <a:rect r="r" b="b" t="t" l="l"/>
            <a:pathLst>
              <a:path h="6086286" w="14534414">
                <a:moveTo>
                  <a:pt x="0" y="0"/>
                </a:moveTo>
                <a:lnTo>
                  <a:pt x="14534414" y="0"/>
                </a:lnTo>
                <a:lnTo>
                  <a:pt x="14534414" y="6086286"/>
                </a:lnTo>
                <a:lnTo>
                  <a:pt x="0" y="6086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4537" y="320826"/>
            <a:ext cx="16380287" cy="1584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38"/>
              </a:lnSpc>
            </a:pPr>
            <a:r>
              <a:rPr lang="en-US" sz="4738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PING TESTS BETWEEN  SAME VLANS:</a:t>
            </a:r>
          </a:p>
          <a:p>
            <a:pPr algn="just">
              <a:lnSpc>
                <a:spcPts val="4738"/>
              </a:lnSpc>
            </a:pPr>
          </a:p>
          <a:p>
            <a:pPr algn="just">
              <a:lnSpc>
                <a:spcPts val="30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53401" y="1630513"/>
            <a:ext cx="7555349" cy="55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15014" indent="-457507" lvl="1">
              <a:lnSpc>
                <a:spcPts val="4238"/>
              </a:lnSpc>
              <a:buFont typeface="Arial"/>
              <a:buChar char="•"/>
            </a:pPr>
            <a:r>
              <a:rPr lang="en-US" sz="4238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ping same vlan pc4 to pc5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7209" y="2068592"/>
            <a:ext cx="17590791" cy="7739948"/>
          </a:xfrm>
          <a:custGeom>
            <a:avLst/>
            <a:gdLst/>
            <a:ahLst/>
            <a:cxnLst/>
            <a:rect r="r" b="b" t="t" l="l"/>
            <a:pathLst>
              <a:path h="7739948" w="17590791">
                <a:moveTo>
                  <a:pt x="0" y="0"/>
                </a:moveTo>
                <a:lnTo>
                  <a:pt x="17590791" y="0"/>
                </a:lnTo>
                <a:lnTo>
                  <a:pt x="17590791" y="7739948"/>
                </a:lnTo>
                <a:lnTo>
                  <a:pt x="0" y="773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0302"/>
            <a:ext cx="15806123" cy="1458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378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PING TESTS BETWEEN DIFFERENT VLANS: </a:t>
            </a:r>
          </a:p>
          <a:p>
            <a:pPr algn="just">
              <a:lnSpc>
                <a:spcPts val="3780"/>
              </a:lnSpc>
            </a:pPr>
          </a:p>
          <a:p>
            <a:pPr algn="just" marL="816275" indent="-408138" lvl="1">
              <a:lnSpc>
                <a:spcPts val="3780"/>
              </a:lnSpc>
              <a:buFont typeface="Arial"/>
              <a:buChar char="•"/>
            </a:pPr>
            <a:r>
              <a:rPr lang="en-US" sz="378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ping pc1 to pc2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55558" y="2266316"/>
            <a:ext cx="15123104" cy="7259090"/>
          </a:xfrm>
          <a:custGeom>
            <a:avLst/>
            <a:gdLst/>
            <a:ahLst/>
            <a:cxnLst/>
            <a:rect r="r" b="b" t="t" l="l"/>
            <a:pathLst>
              <a:path h="7259090" w="15123104">
                <a:moveTo>
                  <a:pt x="0" y="0"/>
                </a:moveTo>
                <a:lnTo>
                  <a:pt x="15123104" y="0"/>
                </a:lnTo>
                <a:lnTo>
                  <a:pt x="15123104" y="7259089"/>
                </a:lnTo>
                <a:lnTo>
                  <a:pt x="0" y="7259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0302"/>
            <a:ext cx="15806123" cy="1458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378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PING TESTS BETWEEN DIFFERENT LANS:</a:t>
            </a:r>
          </a:p>
          <a:p>
            <a:pPr algn="just">
              <a:lnSpc>
                <a:spcPts val="3780"/>
              </a:lnSpc>
            </a:pPr>
          </a:p>
          <a:p>
            <a:pPr algn="just" marL="816275" indent="-408138" lvl="1">
              <a:lnSpc>
                <a:spcPts val="3780"/>
              </a:lnSpc>
              <a:buFont typeface="Arial"/>
              <a:buChar char="•"/>
            </a:pPr>
            <a:r>
              <a:rPr lang="en-US" sz="378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ping pc5 to pc1</a:t>
            </a:r>
          </a:p>
        </p:txBody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6582" y="2126908"/>
            <a:ext cx="15712718" cy="7750032"/>
          </a:xfrm>
          <a:custGeom>
            <a:avLst/>
            <a:gdLst/>
            <a:ahLst/>
            <a:cxnLst/>
            <a:rect r="r" b="b" t="t" l="l"/>
            <a:pathLst>
              <a:path h="7750032" w="15712718">
                <a:moveTo>
                  <a:pt x="0" y="0"/>
                </a:moveTo>
                <a:lnTo>
                  <a:pt x="15712718" y="0"/>
                </a:lnTo>
                <a:lnTo>
                  <a:pt x="15712718" y="7750032"/>
                </a:lnTo>
                <a:lnTo>
                  <a:pt x="0" y="7750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9352"/>
            <a:ext cx="15806123" cy="205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0"/>
              </a:lnSpc>
            </a:pPr>
            <a:r>
              <a:rPr lang="en-US" sz="428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LAYER 3 CONFIGURATION:</a:t>
            </a:r>
          </a:p>
          <a:p>
            <a:pPr algn="just">
              <a:lnSpc>
                <a:spcPts val="4280"/>
              </a:lnSpc>
            </a:pPr>
          </a:p>
          <a:p>
            <a:pPr algn="just" marL="816275" indent="-408138" lvl="1">
              <a:lnSpc>
                <a:spcPts val="3780"/>
              </a:lnSpc>
              <a:buFont typeface="Arial"/>
              <a:buChar char="•"/>
            </a:pPr>
            <a:r>
              <a:rPr lang="en-US" sz="378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IP Addressing Plan assigned for all VLANs</a:t>
            </a:r>
          </a:p>
          <a:p>
            <a:pPr algn="just">
              <a:lnSpc>
                <a:spcPts val="3780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30212" y="1477486"/>
            <a:ext cx="11301259" cy="2260252"/>
          </a:xfrm>
          <a:custGeom>
            <a:avLst/>
            <a:gdLst/>
            <a:ahLst/>
            <a:cxnLst/>
            <a:rect r="r" b="b" t="t" l="l"/>
            <a:pathLst>
              <a:path h="2260252" w="11301259">
                <a:moveTo>
                  <a:pt x="0" y="0"/>
                </a:moveTo>
                <a:lnTo>
                  <a:pt x="11301259" y="0"/>
                </a:lnTo>
                <a:lnTo>
                  <a:pt x="11301259" y="2260252"/>
                </a:lnTo>
                <a:lnTo>
                  <a:pt x="0" y="2260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30212" y="3985121"/>
            <a:ext cx="11301259" cy="2316758"/>
          </a:xfrm>
          <a:custGeom>
            <a:avLst/>
            <a:gdLst/>
            <a:ahLst/>
            <a:cxnLst/>
            <a:rect r="r" b="b" t="t" l="l"/>
            <a:pathLst>
              <a:path h="2316758" w="11301259">
                <a:moveTo>
                  <a:pt x="0" y="0"/>
                </a:moveTo>
                <a:lnTo>
                  <a:pt x="11301259" y="0"/>
                </a:lnTo>
                <a:lnTo>
                  <a:pt x="11301259" y="2316758"/>
                </a:lnTo>
                <a:lnTo>
                  <a:pt x="0" y="2316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30212" y="6549529"/>
            <a:ext cx="11301259" cy="2048353"/>
          </a:xfrm>
          <a:custGeom>
            <a:avLst/>
            <a:gdLst/>
            <a:ahLst/>
            <a:cxnLst/>
            <a:rect r="r" b="b" t="t" l="l"/>
            <a:pathLst>
              <a:path h="2048353" w="11301259">
                <a:moveTo>
                  <a:pt x="0" y="0"/>
                </a:moveTo>
                <a:lnTo>
                  <a:pt x="11301259" y="0"/>
                </a:lnTo>
                <a:lnTo>
                  <a:pt x="11301259" y="2048353"/>
                </a:lnTo>
                <a:lnTo>
                  <a:pt x="0" y="2048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91252"/>
            <a:ext cx="9424589" cy="1512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2"/>
              </a:lnSpc>
            </a:pPr>
            <a:r>
              <a:rPr lang="en-US" sz="2552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LAYER 3 CONFIGURATION:</a:t>
            </a:r>
          </a:p>
          <a:p>
            <a:pPr algn="just">
              <a:lnSpc>
                <a:spcPts val="2552"/>
              </a:lnSpc>
            </a:pPr>
          </a:p>
          <a:p>
            <a:pPr algn="just" marL="486714" indent="-243357" lvl="1">
              <a:lnSpc>
                <a:spcPts val="2254"/>
              </a:lnSpc>
              <a:buFont typeface="Arial"/>
              <a:buChar char="•"/>
            </a:pPr>
            <a:r>
              <a:rPr lang="en-US" sz="225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Configu</a:t>
            </a:r>
            <a:r>
              <a:rPr lang="en-US" sz="225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red Static Routes for external networks</a:t>
            </a:r>
          </a:p>
          <a:p>
            <a:pPr algn="just">
              <a:lnSpc>
                <a:spcPts val="2254"/>
              </a:lnSpc>
            </a:pPr>
          </a:p>
          <a:p>
            <a:pPr algn="just">
              <a:lnSpc>
                <a:spcPts val="2254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98817" y="915376"/>
            <a:ext cx="9574816" cy="463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0"/>
              </a:lnSpc>
            </a:pPr>
            <a:r>
              <a:rPr lang="en-US" sz="334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1-NADA YEHIA YEHIA SHIHA </a:t>
            </a:r>
          </a:p>
          <a:p>
            <a:pPr algn="ctr">
              <a:lnSpc>
                <a:spcPts val="3340"/>
              </a:lnSpc>
            </a:pPr>
          </a:p>
          <a:p>
            <a:pPr algn="ctr">
              <a:lnSpc>
                <a:spcPts val="3340"/>
              </a:lnSpc>
            </a:pPr>
            <a:r>
              <a:rPr lang="en-US" sz="334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2-ALI MOHAMMED SAAD ALI</a:t>
            </a:r>
          </a:p>
          <a:p>
            <a:pPr algn="ctr">
              <a:lnSpc>
                <a:spcPts val="3340"/>
              </a:lnSpc>
            </a:pPr>
          </a:p>
          <a:p>
            <a:pPr algn="ctr">
              <a:lnSpc>
                <a:spcPts val="3340"/>
              </a:lnSpc>
            </a:pPr>
            <a:r>
              <a:rPr lang="en-US" sz="334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3-MOHAMMED MAAROUF MOHAMMED </a:t>
            </a:r>
          </a:p>
          <a:p>
            <a:pPr algn="ctr">
              <a:lnSpc>
                <a:spcPts val="3340"/>
              </a:lnSpc>
            </a:pPr>
          </a:p>
          <a:p>
            <a:pPr algn="ctr">
              <a:lnSpc>
                <a:spcPts val="3340"/>
              </a:lnSpc>
            </a:pPr>
            <a:r>
              <a:rPr lang="en-US" sz="334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4-MUHAMMED FAISAL MASOUD JUWAIDA</a:t>
            </a:r>
          </a:p>
          <a:p>
            <a:pPr algn="ctr">
              <a:lnSpc>
                <a:spcPts val="3340"/>
              </a:lnSpc>
            </a:pPr>
            <a:r>
              <a:rPr lang="en-US" sz="334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</a:p>
          <a:p>
            <a:pPr algn="ctr">
              <a:lnSpc>
                <a:spcPts val="3340"/>
              </a:lnSpc>
            </a:pPr>
            <a:r>
              <a:rPr lang="en-US" sz="334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5-MAHMOUD FATHY HASSAN</a:t>
            </a:r>
          </a:p>
          <a:p>
            <a:pPr algn="ctr">
              <a:lnSpc>
                <a:spcPts val="3340"/>
              </a:lnSpc>
            </a:pPr>
          </a:p>
          <a:p>
            <a:pPr algn="ctr">
              <a:lnSpc>
                <a:spcPts val="334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2700000">
            <a:off x="10908772" y="3978227"/>
            <a:ext cx="10707063" cy="8458580"/>
          </a:xfrm>
          <a:custGeom>
            <a:avLst/>
            <a:gdLst/>
            <a:ahLst/>
            <a:cxnLst/>
            <a:rect r="r" b="b" t="t" l="l"/>
            <a:pathLst>
              <a:path h="8458580" w="10707063">
                <a:moveTo>
                  <a:pt x="0" y="0"/>
                </a:moveTo>
                <a:lnTo>
                  <a:pt x="10707063" y="0"/>
                </a:lnTo>
                <a:lnTo>
                  <a:pt x="10707063" y="8458580"/>
                </a:lnTo>
                <a:lnTo>
                  <a:pt x="0" y="84585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6935" y="6580286"/>
            <a:ext cx="15058581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GRADUATION PROJECT – DEPI</a:t>
            </a:r>
          </a:p>
          <a:p>
            <a:pPr algn="ctr">
              <a:lnSpc>
                <a:spcPts val="3000"/>
              </a:lnSpc>
            </a:pPr>
          </a:p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NETWORK INFRASTRUCTURE TRACK</a:t>
            </a:r>
          </a:p>
          <a:p>
            <a:pPr algn="ctr">
              <a:lnSpc>
                <a:spcPts val="3000"/>
              </a:lnSpc>
            </a:pPr>
          </a:p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SUPERVISOR: ENG. MOHAMED NAFEA</a:t>
            </a:r>
          </a:p>
        </p:txBody>
      </p:sp>
    </p:spTree>
  </p:cSld>
  <p:clrMapOvr>
    <a:masterClrMapping/>
  </p:clrMapOvr>
  <p:transition spd="fast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6741" y="640123"/>
            <a:ext cx="11301259" cy="3432757"/>
          </a:xfrm>
          <a:custGeom>
            <a:avLst/>
            <a:gdLst/>
            <a:ahLst/>
            <a:cxnLst/>
            <a:rect r="r" b="b" t="t" l="l"/>
            <a:pathLst>
              <a:path h="3432757" w="11301259">
                <a:moveTo>
                  <a:pt x="0" y="0"/>
                </a:moveTo>
                <a:lnTo>
                  <a:pt x="11301259" y="0"/>
                </a:lnTo>
                <a:lnTo>
                  <a:pt x="11301259" y="3432758"/>
                </a:lnTo>
                <a:lnTo>
                  <a:pt x="0" y="343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6741" y="3436436"/>
            <a:ext cx="11301259" cy="3390378"/>
          </a:xfrm>
          <a:custGeom>
            <a:avLst/>
            <a:gdLst/>
            <a:ahLst/>
            <a:cxnLst/>
            <a:rect r="r" b="b" t="t" l="l"/>
            <a:pathLst>
              <a:path h="3390378" w="11301259">
                <a:moveTo>
                  <a:pt x="0" y="0"/>
                </a:moveTo>
                <a:lnTo>
                  <a:pt x="11301259" y="0"/>
                </a:lnTo>
                <a:lnTo>
                  <a:pt x="11301259" y="3390378"/>
                </a:lnTo>
                <a:lnTo>
                  <a:pt x="0" y="3390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86741" y="6330718"/>
            <a:ext cx="11301259" cy="3630529"/>
          </a:xfrm>
          <a:custGeom>
            <a:avLst/>
            <a:gdLst/>
            <a:ahLst/>
            <a:cxnLst/>
            <a:rect r="r" b="b" t="t" l="l"/>
            <a:pathLst>
              <a:path h="3630529" w="11301259">
                <a:moveTo>
                  <a:pt x="0" y="0"/>
                </a:moveTo>
                <a:lnTo>
                  <a:pt x="11301259" y="0"/>
                </a:lnTo>
                <a:lnTo>
                  <a:pt x="11301259" y="3630529"/>
                </a:lnTo>
                <a:lnTo>
                  <a:pt x="0" y="3630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1378" y="47625"/>
            <a:ext cx="9424589" cy="123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2"/>
              </a:lnSpc>
            </a:pPr>
            <a:r>
              <a:rPr lang="en-US" sz="2552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LAYER 3 CONFIGURATION:</a:t>
            </a:r>
          </a:p>
          <a:p>
            <a:pPr algn="just">
              <a:lnSpc>
                <a:spcPts val="2552"/>
              </a:lnSpc>
            </a:pPr>
          </a:p>
          <a:p>
            <a:pPr algn="just" marL="486714" indent="-243357" lvl="1">
              <a:lnSpc>
                <a:spcPts val="2254"/>
              </a:lnSpc>
              <a:buFont typeface="Arial"/>
              <a:buChar char="•"/>
            </a:pPr>
            <a:r>
              <a:rPr lang="en-US" sz="225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Implemented OSPF for dynamic routing</a:t>
            </a:r>
          </a:p>
          <a:p>
            <a:pPr algn="just">
              <a:lnSpc>
                <a:spcPts val="225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485547" y="1632012"/>
            <a:ext cx="1096804" cy="42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1019" indent="-340510" lvl="1">
              <a:lnSpc>
                <a:spcPts val="3154"/>
              </a:lnSpc>
              <a:buFont typeface="Arial"/>
              <a:buChar char="•"/>
            </a:pPr>
            <a:r>
              <a:rPr lang="en-US" sz="315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4703" y="3947972"/>
            <a:ext cx="1177647" cy="42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1019" indent="-340510" lvl="1">
              <a:lnSpc>
                <a:spcPts val="3154"/>
              </a:lnSpc>
              <a:buFont typeface="Arial"/>
              <a:buChar char="•"/>
            </a:pPr>
            <a:r>
              <a:rPr lang="en-US" sz="315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66854" y="6883964"/>
            <a:ext cx="1214676" cy="43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2609" indent="-351304" lvl="1">
              <a:lnSpc>
                <a:spcPts val="3254"/>
              </a:lnSpc>
              <a:buFont typeface="Arial"/>
              <a:buChar char="•"/>
            </a:pPr>
            <a:r>
              <a:rPr lang="en-US" sz="325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R3</a:t>
            </a:r>
          </a:p>
        </p:txBody>
      </p:sp>
    </p:spTree>
  </p:cSld>
  <p:clrMapOvr>
    <a:masterClrMapping/>
  </p:clrMapOvr>
  <p:transition spd="fast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46042" y="1339411"/>
            <a:ext cx="9073206" cy="8709308"/>
          </a:xfrm>
          <a:custGeom>
            <a:avLst/>
            <a:gdLst/>
            <a:ahLst/>
            <a:cxnLst/>
            <a:rect r="r" b="b" t="t" l="l"/>
            <a:pathLst>
              <a:path h="8709308" w="9073206">
                <a:moveTo>
                  <a:pt x="0" y="0"/>
                </a:moveTo>
                <a:lnTo>
                  <a:pt x="9073206" y="0"/>
                </a:lnTo>
                <a:lnTo>
                  <a:pt x="9073206" y="8709308"/>
                </a:lnTo>
                <a:lnTo>
                  <a:pt x="0" y="8709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91252"/>
            <a:ext cx="9424589" cy="1842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2"/>
              </a:lnSpc>
            </a:pPr>
            <a:r>
              <a:rPr lang="en-US" sz="2552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LAYER 3 CONFIGURATION:</a:t>
            </a:r>
          </a:p>
          <a:p>
            <a:pPr algn="just">
              <a:lnSpc>
                <a:spcPts val="2552"/>
              </a:lnSpc>
            </a:pPr>
          </a:p>
          <a:p>
            <a:pPr algn="just" marL="486714" indent="-243357" lvl="1">
              <a:lnSpc>
                <a:spcPts val="2254"/>
              </a:lnSpc>
              <a:buFont typeface="Arial"/>
              <a:buChar char="•"/>
            </a:pPr>
            <a:r>
              <a:rPr lang="en-US" sz="225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</a:t>
            </a:r>
            <a:r>
              <a:rPr lang="en-US" sz="225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erified OSPF neighbors and routing table</a:t>
            </a:r>
          </a:p>
          <a:p>
            <a:pPr algn="just">
              <a:lnSpc>
                <a:spcPts val="2254"/>
              </a:lnSpc>
            </a:pPr>
          </a:p>
          <a:p>
            <a:pPr algn="just">
              <a:lnSpc>
                <a:spcPts val="2554"/>
              </a:lnSpc>
            </a:pPr>
            <a:r>
              <a:rPr lang="en-US" sz="255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ospf peer on isp</a:t>
            </a:r>
          </a:p>
          <a:p>
            <a:pPr algn="just">
              <a:lnSpc>
                <a:spcPts val="2254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0997" y="1914694"/>
            <a:ext cx="9644248" cy="3091624"/>
          </a:xfrm>
          <a:custGeom>
            <a:avLst/>
            <a:gdLst/>
            <a:ahLst/>
            <a:cxnLst/>
            <a:rect r="r" b="b" t="t" l="l"/>
            <a:pathLst>
              <a:path h="3091624" w="9644248">
                <a:moveTo>
                  <a:pt x="0" y="0"/>
                </a:moveTo>
                <a:lnTo>
                  <a:pt x="9644248" y="0"/>
                </a:lnTo>
                <a:lnTo>
                  <a:pt x="9644248" y="3091623"/>
                </a:lnTo>
                <a:lnTo>
                  <a:pt x="0" y="3091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56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05245" y="1079160"/>
            <a:ext cx="10766028" cy="9030006"/>
          </a:xfrm>
          <a:custGeom>
            <a:avLst/>
            <a:gdLst/>
            <a:ahLst/>
            <a:cxnLst/>
            <a:rect r="r" b="b" t="t" l="l"/>
            <a:pathLst>
              <a:path h="9030006" w="10766028">
                <a:moveTo>
                  <a:pt x="0" y="0"/>
                </a:moveTo>
                <a:lnTo>
                  <a:pt x="10766028" y="0"/>
                </a:lnTo>
                <a:lnTo>
                  <a:pt x="10766028" y="9030006"/>
                </a:lnTo>
                <a:lnTo>
                  <a:pt x="0" y="9030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0302"/>
            <a:ext cx="8976545" cy="160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1"/>
              </a:lnSpc>
            </a:pPr>
            <a:r>
              <a:rPr lang="en-US" sz="34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WAN &amp;</a:t>
            </a:r>
            <a:r>
              <a:rPr lang="en-US" sz="34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Security </a:t>
            </a:r>
          </a:p>
          <a:p>
            <a:pPr algn="just">
              <a:lnSpc>
                <a:spcPts val="3491"/>
              </a:lnSpc>
            </a:pPr>
          </a:p>
          <a:p>
            <a:pPr algn="just" marL="605000" indent="-302500" lvl="1">
              <a:lnSpc>
                <a:spcPts val="2802"/>
              </a:lnSpc>
              <a:buFont typeface="Arial"/>
              <a:buChar char="•"/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Configured PPP/PPPoE for WAN connections</a:t>
            </a:r>
          </a:p>
          <a:p>
            <a:pPr algn="just">
              <a:lnSpc>
                <a:spcPts val="2802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0302"/>
            <a:ext cx="11919132" cy="160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1"/>
              </a:lnSpc>
            </a:pPr>
            <a:r>
              <a:rPr lang="en-US" sz="34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WAN &amp;</a:t>
            </a:r>
            <a:r>
              <a:rPr lang="en-US" sz="34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Security </a:t>
            </a:r>
          </a:p>
          <a:p>
            <a:pPr algn="just">
              <a:lnSpc>
                <a:spcPts val="3491"/>
              </a:lnSpc>
            </a:pPr>
          </a:p>
          <a:p>
            <a:pPr algn="just" marL="605000" indent="-302500" lvl="1">
              <a:lnSpc>
                <a:spcPts val="2802"/>
              </a:lnSpc>
              <a:buFont typeface="Arial"/>
              <a:buChar char="•"/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Verifie</a:t>
            </a: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 connectivity with PPPoe sessions, </a:t>
            </a:r>
          </a:p>
          <a:p>
            <a:pPr algn="just">
              <a:lnSpc>
                <a:spcPts val="2802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62767" y="3190309"/>
            <a:ext cx="16562467" cy="2519335"/>
          </a:xfrm>
          <a:custGeom>
            <a:avLst/>
            <a:gdLst/>
            <a:ahLst/>
            <a:cxnLst/>
            <a:rect r="r" b="b" t="t" l="l"/>
            <a:pathLst>
              <a:path h="2519335" w="16562467">
                <a:moveTo>
                  <a:pt x="0" y="0"/>
                </a:moveTo>
                <a:lnTo>
                  <a:pt x="16562466" y="0"/>
                </a:lnTo>
                <a:lnTo>
                  <a:pt x="16562466" y="2519335"/>
                </a:lnTo>
                <a:lnTo>
                  <a:pt x="0" y="2519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899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73502" y="1483560"/>
            <a:ext cx="5414498" cy="8803440"/>
          </a:xfrm>
          <a:custGeom>
            <a:avLst/>
            <a:gdLst/>
            <a:ahLst/>
            <a:cxnLst/>
            <a:rect r="r" b="b" t="t" l="l"/>
            <a:pathLst>
              <a:path h="8803440" w="5414498">
                <a:moveTo>
                  <a:pt x="0" y="0"/>
                </a:moveTo>
                <a:lnTo>
                  <a:pt x="5414498" y="0"/>
                </a:lnTo>
                <a:lnTo>
                  <a:pt x="5414498" y="8803440"/>
                </a:lnTo>
                <a:lnTo>
                  <a:pt x="0" y="8803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7" t="0" r="0" b="-291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7125" y="1483560"/>
            <a:ext cx="10336377" cy="4639624"/>
          </a:xfrm>
          <a:custGeom>
            <a:avLst/>
            <a:gdLst/>
            <a:ahLst/>
            <a:cxnLst/>
            <a:rect r="r" b="b" t="t" l="l"/>
            <a:pathLst>
              <a:path h="4639624" w="10336377">
                <a:moveTo>
                  <a:pt x="0" y="0"/>
                </a:moveTo>
                <a:lnTo>
                  <a:pt x="10336377" y="0"/>
                </a:lnTo>
                <a:lnTo>
                  <a:pt x="10336377" y="4639623"/>
                </a:lnTo>
                <a:lnTo>
                  <a:pt x="0" y="46396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37125" y="6123183"/>
            <a:ext cx="10357239" cy="4108200"/>
          </a:xfrm>
          <a:custGeom>
            <a:avLst/>
            <a:gdLst/>
            <a:ahLst/>
            <a:cxnLst/>
            <a:rect r="r" b="b" t="t" l="l"/>
            <a:pathLst>
              <a:path h="4108200" w="10357239">
                <a:moveTo>
                  <a:pt x="0" y="0"/>
                </a:moveTo>
                <a:lnTo>
                  <a:pt x="10357239" y="0"/>
                </a:lnTo>
                <a:lnTo>
                  <a:pt x="10357239" y="4108200"/>
                </a:lnTo>
                <a:lnTo>
                  <a:pt x="0" y="4108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8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0302"/>
            <a:ext cx="8976545" cy="1604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1"/>
              </a:lnSpc>
            </a:pPr>
            <a:r>
              <a:rPr lang="en-US" sz="34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WAN &amp;</a:t>
            </a:r>
            <a:r>
              <a:rPr lang="en-US" sz="34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Security </a:t>
            </a:r>
          </a:p>
          <a:p>
            <a:pPr algn="just">
              <a:lnSpc>
                <a:spcPts val="3491"/>
              </a:lnSpc>
            </a:pPr>
          </a:p>
          <a:p>
            <a:pPr algn="just" marL="605000" indent="-302500" lvl="1">
              <a:lnSpc>
                <a:spcPts val="2802"/>
              </a:lnSpc>
              <a:buFont typeface="Arial"/>
              <a:buChar char="•"/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Impleme</a:t>
            </a: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nted NAT (inside/outside)</a:t>
            </a:r>
          </a:p>
          <a:p>
            <a:pPr algn="just">
              <a:lnSpc>
                <a:spcPts val="280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51402" y="1731151"/>
            <a:ext cx="1113473" cy="42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1358" indent="-345679" lvl="1">
              <a:lnSpc>
                <a:spcPts val="3202"/>
              </a:lnSpc>
              <a:buFont typeface="Arial"/>
              <a:buChar char="•"/>
            </a:pPr>
            <a:r>
              <a:rPr lang="en-US" sz="32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1402" y="6319039"/>
            <a:ext cx="1083588" cy="38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590" indent="-313295" lvl="1">
              <a:lnSpc>
                <a:spcPts val="2902"/>
              </a:lnSpc>
              <a:buFont typeface="Arial"/>
              <a:buChar char="•"/>
            </a:pPr>
            <a:r>
              <a:rPr lang="en-US" sz="29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R2</a:t>
            </a:r>
          </a:p>
        </p:txBody>
      </p:sp>
    </p:spTree>
  </p:cSld>
  <p:clrMapOvr>
    <a:masterClrMapping/>
  </p:clrMapOvr>
  <p:transition spd="fast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1006" y="1669283"/>
            <a:ext cx="17438367" cy="2484967"/>
          </a:xfrm>
          <a:custGeom>
            <a:avLst/>
            <a:gdLst/>
            <a:ahLst/>
            <a:cxnLst/>
            <a:rect r="r" b="b" t="t" l="l"/>
            <a:pathLst>
              <a:path h="2484967" w="17438367">
                <a:moveTo>
                  <a:pt x="0" y="0"/>
                </a:moveTo>
                <a:lnTo>
                  <a:pt x="17438367" y="0"/>
                </a:lnTo>
                <a:lnTo>
                  <a:pt x="17438367" y="2484967"/>
                </a:lnTo>
                <a:lnTo>
                  <a:pt x="0" y="2484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006" y="4577851"/>
            <a:ext cx="17259300" cy="2527090"/>
          </a:xfrm>
          <a:custGeom>
            <a:avLst/>
            <a:gdLst/>
            <a:ahLst/>
            <a:cxnLst/>
            <a:rect r="r" b="b" t="t" l="l"/>
            <a:pathLst>
              <a:path h="2527090" w="17259300">
                <a:moveTo>
                  <a:pt x="0" y="0"/>
                </a:moveTo>
                <a:lnTo>
                  <a:pt x="17259300" y="0"/>
                </a:lnTo>
                <a:lnTo>
                  <a:pt x="17259300" y="2527091"/>
                </a:lnTo>
                <a:lnTo>
                  <a:pt x="0" y="2527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38" r="0" b="-4012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71006" y="66675"/>
            <a:ext cx="8976545" cy="230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1"/>
              </a:lnSpc>
            </a:pPr>
            <a:r>
              <a:rPr lang="en-US" sz="34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WAN &amp;</a:t>
            </a:r>
            <a:r>
              <a:rPr lang="en-US" sz="34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Security </a:t>
            </a:r>
          </a:p>
          <a:p>
            <a:pPr algn="just">
              <a:lnSpc>
                <a:spcPts val="3491"/>
              </a:lnSpc>
            </a:pPr>
          </a:p>
          <a:p>
            <a:pPr algn="just" marL="605000" indent="-302500" lvl="1">
              <a:lnSpc>
                <a:spcPts val="2802"/>
              </a:lnSpc>
              <a:buFont typeface="Arial"/>
              <a:buChar char="•"/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Impleme</a:t>
            </a: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nted NAT </a:t>
            </a:r>
          </a:p>
          <a:p>
            <a:pPr algn="just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R1 nat</a:t>
            </a:r>
          </a:p>
          <a:p>
            <a:pPr algn="just">
              <a:lnSpc>
                <a:spcPts val="2802"/>
              </a:lnSpc>
            </a:pPr>
          </a:p>
          <a:p>
            <a:pPr algn="just">
              <a:lnSpc>
                <a:spcPts val="280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71006" y="4201875"/>
            <a:ext cx="1118830" cy="37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  <a:spcBef>
                <a:spcPct val="0"/>
              </a:spcBef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R2 nat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71006" y="7691506"/>
            <a:ext cx="17216994" cy="2358129"/>
          </a:xfrm>
          <a:custGeom>
            <a:avLst/>
            <a:gdLst/>
            <a:ahLst/>
            <a:cxnLst/>
            <a:rect r="r" b="b" t="t" l="l"/>
            <a:pathLst>
              <a:path h="2358129" w="17216994">
                <a:moveTo>
                  <a:pt x="0" y="0"/>
                </a:moveTo>
                <a:lnTo>
                  <a:pt x="17216994" y="0"/>
                </a:lnTo>
                <a:lnTo>
                  <a:pt x="17216994" y="2358129"/>
                </a:lnTo>
                <a:lnTo>
                  <a:pt x="0" y="2358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075" r="0" b="-7610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71363" y="7152567"/>
            <a:ext cx="1118473" cy="37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  <a:spcBef>
                <a:spcPct val="0"/>
              </a:spcBef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R3 nat</a:t>
            </a:r>
          </a:p>
        </p:txBody>
      </p:sp>
    </p:spTree>
  </p:cSld>
  <p:clrMapOvr>
    <a:masterClrMapping/>
  </p:clrMapOvr>
  <p:transition spd="fast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938247"/>
            <a:ext cx="10359881" cy="2205253"/>
          </a:xfrm>
          <a:custGeom>
            <a:avLst/>
            <a:gdLst/>
            <a:ahLst/>
            <a:cxnLst/>
            <a:rect r="r" b="b" t="t" l="l"/>
            <a:pathLst>
              <a:path h="2205253" w="10359881">
                <a:moveTo>
                  <a:pt x="0" y="0"/>
                </a:moveTo>
                <a:lnTo>
                  <a:pt x="10359881" y="0"/>
                </a:lnTo>
                <a:lnTo>
                  <a:pt x="10359881" y="2205253"/>
                </a:lnTo>
                <a:lnTo>
                  <a:pt x="0" y="2205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85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138286"/>
            <a:ext cx="10359881" cy="2077419"/>
          </a:xfrm>
          <a:custGeom>
            <a:avLst/>
            <a:gdLst/>
            <a:ahLst/>
            <a:cxnLst/>
            <a:rect r="r" b="b" t="t" l="l"/>
            <a:pathLst>
              <a:path h="2077419" w="10359881">
                <a:moveTo>
                  <a:pt x="0" y="0"/>
                </a:moveTo>
                <a:lnTo>
                  <a:pt x="10359881" y="0"/>
                </a:lnTo>
                <a:lnTo>
                  <a:pt x="10359881" y="2077419"/>
                </a:lnTo>
                <a:lnTo>
                  <a:pt x="0" y="2077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56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69162" y="2447202"/>
            <a:ext cx="7718838" cy="6445230"/>
          </a:xfrm>
          <a:custGeom>
            <a:avLst/>
            <a:gdLst/>
            <a:ahLst/>
            <a:cxnLst/>
            <a:rect r="r" b="b" t="t" l="l"/>
            <a:pathLst>
              <a:path h="6445230" w="7718838">
                <a:moveTo>
                  <a:pt x="0" y="0"/>
                </a:moveTo>
                <a:lnTo>
                  <a:pt x="7718838" y="0"/>
                </a:lnTo>
                <a:lnTo>
                  <a:pt x="7718838" y="6445229"/>
                </a:lnTo>
                <a:lnTo>
                  <a:pt x="0" y="6445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996" y="336820"/>
            <a:ext cx="8976545" cy="2662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1"/>
              </a:lnSpc>
            </a:pPr>
            <a:r>
              <a:rPr lang="en-US" sz="34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WAN &amp;</a:t>
            </a:r>
            <a:r>
              <a:rPr lang="en-US" sz="34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Security </a:t>
            </a:r>
          </a:p>
          <a:p>
            <a:pPr algn="just">
              <a:lnSpc>
                <a:spcPts val="3491"/>
              </a:lnSpc>
            </a:pPr>
          </a:p>
          <a:p>
            <a:pPr algn="just" marL="605000" indent="-302500" lvl="1">
              <a:lnSpc>
                <a:spcPts val="2802"/>
              </a:lnSpc>
              <a:buFont typeface="Arial"/>
              <a:buChar char="•"/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Crea</a:t>
            </a: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ted ACLs to control traffic</a:t>
            </a:r>
          </a:p>
          <a:p>
            <a:pPr algn="just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(prevent finance department  to access internet)</a:t>
            </a:r>
          </a:p>
          <a:p>
            <a:pPr algn="just">
              <a:lnSpc>
                <a:spcPts val="2802"/>
              </a:lnSpc>
            </a:pPr>
          </a:p>
          <a:p>
            <a:pPr algn="just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R1 </a:t>
            </a:r>
          </a:p>
          <a:p>
            <a:pPr algn="just">
              <a:lnSpc>
                <a:spcPts val="280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10996" y="5476717"/>
            <a:ext cx="441365" cy="37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  <a:spcBef>
                <a:spcPct val="0"/>
              </a:spcBef>
            </a:pPr>
            <a:r>
              <a:rPr lang="en-US" sz="2802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R2</a:t>
            </a:r>
          </a:p>
        </p:txBody>
      </p:sp>
    </p:spTree>
  </p:cSld>
  <p:clrMapOvr>
    <a:masterClrMapping/>
  </p:clrMapOvr>
  <p:transition spd="fast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5846" y="696570"/>
            <a:ext cx="17402154" cy="852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0"/>
              </a:lnSpc>
            </a:pPr>
            <a:r>
              <a:rPr lang="en-US" sz="398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WAN &amp;</a:t>
            </a:r>
            <a:r>
              <a:rPr lang="en-US" sz="398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Security </a:t>
            </a:r>
          </a:p>
          <a:p>
            <a:pPr algn="just">
              <a:lnSpc>
                <a:spcPts val="3194"/>
              </a:lnSpc>
            </a:pP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Slide – AAA (Authentication, Authorization, Accounting)</a:t>
            </a:r>
          </a:p>
          <a:p>
            <a:pPr algn="just">
              <a:lnSpc>
                <a:spcPts val="3194"/>
              </a:lnSpc>
            </a:pP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Bullets:</a:t>
            </a:r>
          </a:p>
          <a:p>
            <a:pPr algn="just">
              <a:lnSpc>
                <a:spcPts val="3194"/>
              </a:lnSpc>
            </a:pP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Authentication:</a:t>
            </a: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Verifies the identity of the user before accessing the network.</a:t>
            </a:r>
          </a:p>
          <a:p>
            <a:pPr algn="just">
              <a:lnSpc>
                <a:spcPts val="3194"/>
              </a:lnSpc>
            </a:pP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Authorization:</a:t>
            </a:r>
          </a:p>
          <a:p>
            <a:pPr algn="just">
              <a:lnSpc>
                <a:spcPts val="3194"/>
              </a:lnSpc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    Determines what the authenticated user is allowed to do (permissions &amp; access levels).</a:t>
            </a:r>
          </a:p>
          <a:p>
            <a:pPr algn="just">
              <a:lnSpc>
                <a:spcPts val="3194"/>
              </a:lnSpc>
            </a:pP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Accounting:</a:t>
            </a:r>
          </a:p>
          <a:p>
            <a:pPr algn="just">
              <a:lnSpc>
                <a:spcPts val="3194"/>
              </a:lnSpc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Tracks user activities such as login time, commands used, and session duration.</a:t>
            </a:r>
          </a:p>
          <a:p>
            <a:pPr algn="just">
              <a:lnSpc>
                <a:spcPts val="3194"/>
              </a:lnSpc>
            </a:pPr>
          </a:p>
          <a:p>
            <a:pPr algn="just">
              <a:lnSpc>
                <a:spcPts val="3194"/>
              </a:lnSpc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Our Implementation in the Project:</a:t>
            </a: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Configured AAA to secure device access.</a:t>
            </a:r>
          </a:p>
          <a:p>
            <a:pPr algn="just">
              <a:lnSpc>
                <a:spcPts val="3194"/>
              </a:lnSpc>
            </a:pP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Used local user accounts for authentication and authorization.</a:t>
            </a:r>
          </a:p>
          <a:p>
            <a:pPr algn="just">
              <a:lnSpc>
                <a:spcPts val="3194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09354" y="2157704"/>
            <a:ext cx="11218578" cy="4249461"/>
          </a:xfrm>
          <a:custGeom>
            <a:avLst/>
            <a:gdLst/>
            <a:ahLst/>
            <a:cxnLst/>
            <a:rect r="r" b="b" t="t" l="l"/>
            <a:pathLst>
              <a:path h="4249461" w="11218578">
                <a:moveTo>
                  <a:pt x="0" y="0"/>
                </a:moveTo>
                <a:lnTo>
                  <a:pt x="11218578" y="0"/>
                </a:lnTo>
                <a:lnTo>
                  <a:pt x="11218578" y="4249461"/>
                </a:lnTo>
                <a:lnTo>
                  <a:pt x="0" y="4249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09354" y="6771661"/>
            <a:ext cx="11218578" cy="3145260"/>
          </a:xfrm>
          <a:custGeom>
            <a:avLst/>
            <a:gdLst/>
            <a:ahLst/>
            <a:cxnLst/>
            <a:rect r="r" b="b" t="t" l="l"/>
            <a:pathLst>
              <a:path h="3145260" w="11218578">
                <a:moveTo>
                  <a:pt x="0" y="0"/>
                </a:moveTo>
                <a:lnTo>
                  <a:pt x="11218578" y="0"/>
                </a:lnTo>
                <a:lnTo>
                  <a:pt x="11218578" y="3145260"/>
                </a:lnTo>
                <a:lnTo>
                  <a:pt x="0" y="3145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5846" y="696570"/>
            <a:ext cx="17402154" cy="2519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0"/>
              </a:lnSpc>
            </a:pPr>
            <a:r>
              <a:rPr lang="en-US" sz="398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WAN &amp;</a:t>
            </a:r>
            <a:r>
              <a:rPr lang="en-US" sz="398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Security </a:t>
            </a:r>
          </a:p>
          <a:p>
            <a:pPr algn="just">
              <a:lnSpc>
                <a:spcPts val="3194"/>
              </a:lnSpc>
            </a:pP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Slide – AAA (Authentication, Authorization, Accounting)</a:t>
            </a: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ISP</a:t>
            </a:r>
          </a:p>
          <a:p>
            <a:pPr algn="just">
              <a:lnSpc>
                <a:spcPts val="3194"/>
              </a:lnSpc>
            </a:pPr>
          </a:p>
          <a:p>
            <a:pPr algn="just">
              <a:lnSpc>
                <a:spcPts val="319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57137"/>
            <a:ext cx="1110853" cy="4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R1</a:t>
            </a:r>
          </a:p>
        </p:txBody>
      </p:sp>
    </p:spTree>
  </p:cSld>
  <p:clrMapOvr>
    <a:masterClrMapping/>
  </p:clrMapOvr>
  <p:transition spd="fast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46474" y="2416469"/>
            <a:ext cx="11231419" cy="3103798"/>
          </a:xfrm>
          <a:custGeom>
            <a:avLst/>
            <a:gdLst/>
            <a:ahLst/>
            <a:cxnLst/>
            <a:rect r="r" b="b" t="t" l="l"/>
            <a:pathLst>
              <a:path h="3103798" w="11231419">
                <a:moveTo>
                  <a:pt x="0" y="0"/>
                </a:moveTo>
                <a:lnTo>
                  <a:pt x="11231420" y="0"/>
                </a:lnTo>
                <a:lnTo>
                  <a:pt x="11231420" y="3103798"/>
                </a:lnTo>
                <a:lnTo>
                  <a:pt x="0" y="3103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75653" y="5818215"/>
            <a:ext cx="7309941" cy="4212353"/>
          </a:xfrm>
          <a:custGeom>
            <a:avLst/>
            <a:gdLst/>
            <a:ahLst/>
            <a:cxnLst/>
            <a:rect r="r" b="b" t="t" l="l"/>
            <a:pathLst>
              <a:path h="4212353" w="7309941">
                <a:moveTo>
                  <a:pt x="0" y="0"/>
                </a:moveTo>
                <a:lnTo>
                  <a:pt x="7309941" y="0"/>
                </a:lnTo>
                <a:lnTo>
                  <a:pt x="7309941" y="4212353"/>
                </a:lnTo>
                <a:lnTo>
                  <a:pt x="0" y="4212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5846" y="696570"/>
            <a:ext cx="17402154" cy="1719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0"/>
              </a:lnSpc>
            </a:pPr>
            <a:r>
              <a:rPr lang="en-US" sz="398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WAN &amp;</a:t>
            </a:r>
            <a:r>
              <a:rPr lang="en-US" sz="3980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Security </a:t>
            </a:r>
          </a:p>
          <a:p>
            <a:pPr algn="just">
              <a:lnSpc>
                <a:spcPts val="3194"/>
              </a:lnSpc>
            </a:pP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Slide – AAA (Authentication, Authorization, Accounting)</a:t>
            </a:r>
          </a:p>
          <a:p>
            <a:pPr algn="just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884890"/>
            <a:ext cx="1192411" cy="4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9773" indent="-344886" lvl="1">
              <a:lnSpc>
                <a:spcPts val="3194"/>
              </a:lnSpc>
              <a:buFont typeface="Arial"/>
              <a:buChar char="•"/>
            </a:pPr>
            <a:r>
              <a:rPr lang="en-US" sz="319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R3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8567" y="1530427"/>
            <a:ext cx="16990866" cy="59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1"/>
              </a:lnSpc>
            </a:pPr>
            <a:r>
              <a:rPr lang="en-US" sz="70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PROJECT OBJECTIVE</a:t>
            </a:r>
          </a:p>
          <a:p>
            <a:pPr algn="l">
              <a:lnSpc>
                <a:spcPts val="6235"/>
              </a:lnSpc>
            </a:pPr>
          </a:p>
          <a:p>
            <a:pPr algn="l" marL="937394" indent="-468697" lvl="1">
              <a:lnSpc>
                <a:spcPts val="4341"/>
              </a:lnSpc>
              <a:buFont typeface="Arial"/>
              <a:buChar char="•"/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Design and implement a full enterprise network using </a:t>
            </a:r>
          </a:p>
          <a:p>
            <a:pPr algn="l">
              <a:lnSpc>
                <a:spcPts val="4341"/>
              </a:lnSpc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     </a:t>
            </a: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Huawei Datacom technologies, including Access, </a:t>
            </a:r>
          </a:p>
          <a:p>
            <a:pPr algn="l">
              <a:lnSpc>
                <a:spcPts val="4341"/>
              </a:lnSpc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       distribution, and Core layers.</a:t>
            </a:r>
          </a:p>
          <a:p>
            <a:pPr algn="l">
              <a:lnSpc>
                <a:spcPts val="4341"/>
              </a:lnSpc>
            </a:pPr>
          </a:p>
          <a:p>
            <a:pPr algn="l">
              <a:lnSpc>
                <a:spcPts val="4341"/>
              </a:lnSpc>
            </a:pPr>
          </a:p>
          <a:p>
            <a:pPr algn="l" marL="937394" indent="-468697" lvl="1">
              <a:lnSpc>
                <a:spcPts val="4341"/>
              </a:lnSpc>
              <a:buFont typeface="Arial"/>
              <a:buChar char="•"/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The goal is to build a scalable, secure, and fully functional network supporting LAN and WAN operations.</a:t>
            </a:r>
          </a:p>
          <a:p>
            <a:pPr algn="l">
              <a:lnSpc>
                <a:spcPts val="4084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3013" y="2508391"/>
            <a:ext cx="8801361" cy="5849849"/>
          </a:xfrm>
          <a:custGeom>
            <a:avLst/>
            <a:gdLst/>
            <a:ahLst/>
            <a:cxnLst/>
            <a:rect r="r" b="b" t="t" l="l"/>
            <a:pathLst>
              <a:path h="5849849" w="8801361">
                <a:moveTo>
                  <a:pt x="0" y="0"/>
                </a:moveTo>
                <a:lnTo>
                  <a:pt x="8801361" y="0"/>
                </a:lnTo>
                <a:lnTo>
                  <a:pt x="8801361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67" b="-794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64177" y="2508391"/>
            <a:ext cx="8602719" cy="5849849"/>
          </a:xfrm>
          <a:custGeom>
            <a:avLst/>
            <a:gdLst/>
            <a:ahLst/>
            <a:cxnLst/>
            <a:rect r="r" b="b" t="t" l="l"/>
            <a:pathLst>
              <a:path h="5849849" w="8602719">
                <a:moveTo>
                  <a:pt x="0" y="0"/>
                </a:moveTo>
                <a:lnTo>
                  <a:pt x="8602719" y="0"/>
                </a:lnTo>
                <a:lnTo>
                  <a:pt x="8602719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19827"/>
            <a:ext cx="11919132" cy="163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1"/>
              </a:lnSpc>
            </a:pPr>
            <a:r>
              <a:rPr lang="en-US" sz="39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NETWORK</a:t>
            </a:r>
            <a:r>
              <a:rPr lang="en-US" sz="39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Services:</a:t>
            </a:r>
          </a:p>
          <a:p>
            <a:pPr algn="just">
              <a:lnSpc>
                <a:spcPts val="3491"/>
              </a:lnSpc>
            </a:pPr>
          </a:p>
          <a:p>
            <a:pPr algn="just" marL="624185" indent="-312093" lvl="1">
              <a:lnSpc>
                <a:spcPts val="2891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Configured DHCP pool </a:t>
            </a:r>
          </a:p>
          <a:p>
            <a:pPr algn="just">
              <a:lnSpc>
                <a:spcPts val="2602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40178" y="1626198"/>
            <a:ext cx="12486029" cy="8568537"/>
          </a:xfrm>
          <a:custGeom>
            <a:avLst/>
            <a:gdLst/>
            <a:ahLst/>
            <a:cxnLst/>
            <a:rect r="r" b="b" t="t" l="l"/>
            <a:pathLst>
              <a:path h="8568537" w="12486029">
                <a:moveTo>
                  <a:pt x="0" y="0"/>
                </a:moveTo>
                <a:lnTo>
                  <a:pt x="12486029" y="0"/>
                </a:lnTo>
                <a:lnTo>
                  <a:pt x="12486029" y="8568538"/>
                </a:lnTo>
                <a:lnTo>
                  <a:pt x="0" y="8568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9827"/>
            <a:ext cx="11919132" cy="163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1"/>
              </a:lnSpc>
            </a:pPr>
            <a:r>
              <a:rPr lang="en-US" sz="39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NETWORK</a:t>
            </a:r>
            <a:r>
              <a:rPr lang="en-US" sz="39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Services:</a:t>
            </a:r>
          </a:p>
          <a:p>
            <a:pPr algn="just">
              <a:lnSpc>
                <a:spcPts val="3491"/>
              </a:lnSpc>
            </a:pPr>
          </a:p>
          <a:p>
            <a:pPr algn="just" marL="624185" indent="-312093" lvl="1">
              <a:lnSpc>
                <a:spcPts val="2891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Set </a:t>
            </a:r>
            <a:r>
              <a:rPr lang="en-US" sz="289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up DNS for name resolution</a:t>
            </a:r>
          </a:p>
          <a:p>
            <a:pPr algn="just">
              <a:lnSpc>
                <a:spcPts val="2602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9827"/>
            <a:ext cx="11919132" cy="131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1"/>
              </a:lnSpc>
            </a:pPr>
            <a:r>
              <a:rPr lang="en-US" sz="39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NETWORK</a:t>
            </a:r>
            <a:r>
              <a:rPr lang="en-US" sz="39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Services:</a:t>
            </a:r>
          </a:p>
          <a:p>
            <a:pPr algn="just">
              <a:lnSpc>
                <a:spcPts val="3491"/>
              </a:lnSpc>
            </a:pPr>
          </a:p>
          <a:p>
            <a:pPr algn="just" marL="624185" indent="-312093" lvl="1">
              <a:lnSpc>
                <a:spcPts val="2891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Verified connecti</a:t>
            </a:r>
            <a:r>
              <a:rPr lang="en-US" sz="289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vity and service functionality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13955" y="1892119"/>
            <a:ext cx="14222767" cy="8160313"/>
          </a:xfrm>
          <a:custGeom>
            <a:avLst/>
            <a:gdLst/>
            <a:ahLst/>
            <a:cxnLst/>
            <a:rect r="r" b="b" t="t" l="l"/>
            <a:pathLst>
              <a:path h="8160313" w="14222767">
                <a:moveTo>
                  <a:pt x="0" y="0"/>
                </a:moveTo>
                <a:lnTo>
                  <a:pt x="14222767" y="0"/>
                </a:lnTo>
                <a:lnTo>
                  <a:pt x="14222767" y="8160313"/>
                </a:lnTo>
                <a:lnTo>
                  <a:pt x="0" y="816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1206" y="515866"/>
            <a:ext cx="16865589" cy="823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83"/>
              </a:lnSpc>
            </a:pPr>
            <a:r>
              <a:rPr lang="en-US" sz="5183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NETWORK</a:t>
            </a:r>
            <a:r>
              <a:rPr lang="en-US" sz="5183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Services:</a:t>
            </a:r>
          </a:p>
          <a:p>
            <a:pPr algn="just">
              <a:lnSpc>
                <a:spcPts val="4534"/>
              </a:lnSpc>
            </a:pPr>
          </a:p>
          <a:p>
            <a:pPr algn="just" marL="810751" indent="-405375" lvl="1">
              <a:lnSpc>
                <a:spcPts val="3755"/>
              </a:lnSpc>
              <a:buFont typeface="Arial"/>
              <a:buChar char="•"/>
            </a:pPr>
            <a:r>
              <a:rPr lang="en-US" sz="37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Implemented S</a:t>
            </a:r>
            <a:r>
              <a:rPr lang="en-US" sz="37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NMP for network monitoring</a:t>
            </a:r>
          </a:p>
          <a:p>
            <a:pPr algn="just">
              <a:lnSpc>
                <a:spcPts val="3755"/>
              </a:lnSpc>
            </a:pPr>
          </a:p>
          <a:p>
            <a:pPr algn="just" marL="810751" indent="-405375" lvl="1">
              <a:lnSpc>
                <a:spcPts val="3755"/>
              </a:lnSpc>
              <a:buFont typeface="Arial"/>
              <a:buChar char="•"/>
            </a:pPr>
            <a:r>
              <a:rPr lang="en-US" sz="37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 protocol for remote network monitoring and management.</a:t>
            </a:r>
          </a:p>
          <a:p>
            <a:pPr algn="just">
              <a:lnSpc>
                <a:spcPts val="3755"/>
              </a:lnSpc>
            </a:pPr>
          </a:p>
          <a:p>
            <a:pPr algn="just" marL="810751" indent="-405375" lvl="1">
              <a:lnSpc>
                <a:spcPts val="3755"/>
              </a:lnSpc>
              <a:buFont typeface="Arial"/>
              <a:buChar char="•"/>
            </a:pPr>
            <a:r>
              <a:rPr lang="en-US" sz="37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Allows monitoring device performance (Routers, Switches) and receiving alerts for network issues.</a:t>
            </a:r>
          </a:p>
          <a:p>
            <a:pPr algn="just">
              <a:lnSpc>
                <a:spcPts val="3755"/>
              </a:lnSpc>
            </a:pPr>
          </a:p>
          <a:p>
            <a:pPr algn="just" marL="810751" indent="-405375" lvl="1">
              <a:lnSpc>
                <a:spcPts val="3755"/>
              </a:lnSpc>
              <a:buFont typeface="Arial"/>
              <a:buChar char="•"/>
            </a:pPr>
            <a:r>
              <a:rPr lang="en-US" sz="37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Uses Community Strings to control access (Read-only / Read-Write).</a:t>
            </a:r>
          </a:p>
          <a:p>
            <a:pPr algn="just">
              <a:lnSpc>
                <a:spcPts val="3755"/>
              </a:lnSpc>
            </a:pPr>
          </a:p>
          <a:p>
            <a:pPr algn="just" marL="810751" indent="-405375" lvl="1">
              <a:lnSpc>
                <a:spcPts val="3755"/>
              </a:lnSpc>
              <a:buFont typeface="Arial"/>
              <a:buChar char="•"/>
            </a:pPr>
            <a:r>
              <a:rPr lang="en-US" sz="37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Can collect data such as CPU usage, Memory, Interface Status, Traffic.</a:t>
            </a:r>
          </a:p>
          <a:p>
            <a:pPr algn="just">
              <a:lnSpc>
                <a:spcPts val="3755"/>
              </a:lnSpc>
            </a:pPr>
          </a:p>
          <a:p>
            <a:pPr algn="just" marL="810751" indent="-405375" lvl="1">
              <a:lnSpc>
                <a:spcPts val="3755"/>
              </a:lnSpc>
              <a:buFont typeface="Arial"/>
              <a:buChar char="•"/>
            </a:pPr>
            <a:r>
              <a:rPr lang="en-US" sz="37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Note: SNMP was not implemented practically in our project; this is a theoretical overview.</a:t>
            </a:r>
          </a:p>
          <a:p>
            <a:pPr algn="just">
              <a:lnSpc>
                <a:spcPts val="3380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4638" y="2759905"/>
            <a:ext cx="13849089" cy="6309247"/>
          </a:xfrm>
          <a:custGeom>
            <a:avLst/>
            <a:gdLst/>
            <a:ahLst/>
            <a:cxnLst/>
            <a:rect r="r" b="b" t="t" l="l"/>
            <a:pathLst>
              <a:path h="6309247" w="13849089">
                <a:moveTo>
                  <a:pt x="0" y="0"/>
                </a:moveTo>
                <a:lnTo>
                  <a:pt x="13849090" y="0"/>
                </a:lnTo>
                <a:lnTo>
                  <a:pt x="13849090" y="6309247"/>
                </a:lnTo>
                <a:lnTo>
                  <a:pt x="0" y="6309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9827"/>
            <a:ext cx="11919132" cy="244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1"/>
              </a:lnSpc>
            </a:pPr>
            <a:r>
              <a:rPr lang="en-US" sz="39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NETWORK</a:t>
            </a:r>
            <a:r>
              <a:rPr lang="en-US" sz="39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Services:</a:t>
            </a:r>
          </a:p>
          <a:p>
            <a:pPr algn="just">
              <a:lnSpc>
                <a:spcPts val="3491"/>
              </a:lnSpc>
            </a:pPr>
          </a:p>
          <a:p>
            <a:pPr algn="just" marL="624185" indent="-312093" lvl="1">
              <a:lnSpc>
                <a:spcPts val="2891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Configured basic I</a:t>
            </a:r>
            <a:r>
              <a:rPr lang="en-US" sz="289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Pv6 addressing</a:t>
            </a:r>
          </a:p>
          <a:p>
            <a:pPr algn="just">
              <a:lnSpc>
                <a:spcPts val="2891"/>
              </a:lnSpc>
            </a:pPr>
          </a:p>
          <a:p>
            <a:pPr algn="just">
              <a:lnSpc>
                <a:spcPts val="3191"/>
              </a:lnSpc>
            </a:pPr>
            <a:r>
              <a:rPr lang="en-US" sz="319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ipv6 on S15</a:t>
            </a:r>
          </a:p>
          <a:p>
            <a:pPr algn="just">
              <a:lnSpc>
                <a:spcPts val="2891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06113"/>
            <a:ext cx="15353348" cy="7753441"/>
          </a:xfrm>
          <a:custGeom>
            <a:avLst/>
            <a:gdLst/>
            <a:ahLst/>
            <a:cxnLst/>
            <a:rect r="r" b="b" t="t" l="l"/>
            <a:pathLst>
              <a:path h="7753441" w="15353348">
                <a:moveTo>
                  <a:pt x="0" y="0"/>
                </a:moveTo>
                <a:lnTo>
                  <a:pt x="15353348" y="0"/>
                </a:lnTo>
                <a:lnTo>
                  <a:pt x="15353348" y="7753441"/>
                </a:lnTo>
                <a:lnTo>
                  <a:pt x="0" y="7753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19827"/>
            <a:ext cx="11919132" cy="204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1"/>
              </a:lnSpc>
            </a:pPr>
            <a:r>
              <a:rPr lang="en-US" sz="39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NETWORK</a:t>
            </a:r>
            <a:r>
              <a:rPr lang="en-US" sz="399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Services:</a:t>
            </a:r>
          </a:p>
          <a:p>
            <a:pPr algn="just">
              <a:lnSpc>
                <a:spcPts val="3491"/>
              </a:lnSpc>
            </a:pPr>
          </a:p>
          <a:p>
            <a:pPr algn="just" marL="624185" indent="-312093" lvl="1">
              <a:lnSpc>
                <a:spcPts val="2891"/>
              </a:lnSpc>
              <a:buFont typeface="Arial"/>
              <a:buChar char="•"/>
            </a:pPr>
            <a:r>
              <a:rPr lang="en-US" sz="289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Verified connecti</a:t>
            </a:r>
            <a:r>
              <a:rPr lang="en-US" sz="289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vity and service functionality</a:t>
            </a:r>
          </a:p>
          <a:p>
            <a:pPr algn="just">
              <a:lnSpc>
                <a:spcPts val="2891"/>
              </a:lnSpc>
            </a:pPr>
          </a:p>
          <a:p>
            <a:pPr algn="just">
              <a:lnSpc>
                <a:spcPts val="2891"/>
              </a:lnSpc>
            </a:pPr>
            <a:r>
              <a:rPr lang="en-US" sz="289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ping pc4 to pc5 ipv6</a:t>
            </a:r>
          </a:p>
        </p:txBody>
      </p:sp>
    </p:spTree>
  </p:cSld>
  <p:clrMapOvr>
    <a:masterClrMapping/>
  </p:clrMapOvr>
  <p:transition spd="fast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3748" y="531321"/>
            <a:ext cx="16395552" cy="795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5"/>
              </a:lnSpc>
            </a:pPr>
            <a:r>
              <a:rPr lang="en-US" sz="4975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CHALLENGES &amp;</a:t>
            </a:r>
            <a:r>
              <a:rPr lang="en-US" sz="4975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Solutions</a:t>
            </a:r>
          </a:p>
          <a:p>
            <a:pPr algn="just">
              <a:lnSpc>
                <a:spcPts val="4351"/>
              </a:lnSpc>
            </a:pPr>
          </a:p>
          <a:p>
            <a:pPr algn="just">
              <a:lnSpc>
                <a:spcPts val="3604"/>
              </a:lnSpc>
            </a:pPr>
            <a:r>
              <a:rPr lang="en-US" sz="360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-PPPoe Issue:</a:t>
            </a:r>
          </a:p>
          <a:p>
            <a:pPr algn="just">
              <a:lnSpc>
                <a:spcPts val="3604"/>
              </a:lnSpc>
            </a:pPr>
          </a:p>
          <a:p>
            <a:pPr algn="just">
              <a:lnSpc>
                <a:spcPts val="3604"/>
              </a:lnSpc>
            </a:pPr>
          </a:p>
          <a:p>
            <a:pPr algn="just" marL="778110" indent="-389055" lvl="1">
              <a:lnSpc>
                <a:spcPts val="3604"/>
              </a:lnSpc>
              <a:buFont typeface="Arial"/>
              <a:buChar char="•"/>
            </a:pPr>
            <a:r>
              <a:rPr lang="en-US" sz="360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Some routers we used did not support PPPoe.</a:t>
            </a:r>
          </a:p>
          <a:p>
            <a:pPr algn="just">
              <a:lnSpc>
                <a:spcPts val="3604"/>
              </a:lnSpc>
            </a:pPr>
          </a:p>
          <a:p>
            <a:pPr algn="just" marL="778110" indent="-389055" lvl="1">
              <a:lnSpc>
                <a:spcPts val="3604"/>
              </a:lnSpc>
              <a:buFont typeface="Arial"/>
              <a:buChar char="•"/>
            </a:pPr>
            <a:r>
              <a:rPr lang="en-US" sz="360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Solution: Replaced the router with another model that supports PPP.</a:t>
            </a:r>
          </a:p>
          <a:p>
            <a:pPr algn="just" marL="778110" indent="-389055" lvl="1">
              <a:lnSpc>
                <a:spcPts val="3604"/>
              </a:lnSpc>
              <a:buFont typeface="Arial"/>
              <a:buChar char="•"/>
            </a:pPr>
          </a:p>
          <a:p>
            <a:pPr algn="just" marL="778110" indent="-389055" lvl="1">
              <a:lnSpc>
                <a:spcPts val="3604"/>
              </a:lnSpc>
              <a:buFont typeface="Arial"/>
              <a:buChar char="•"/>
            </a:pPr>
            <a:r>
              <a:rPr lang="en-US" sz="360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Lesson Learned: Always check router capabilities before configuration.</a:t>
            </a:r>
          </a:p>
          <a:p>
            <a:pPr algn="just">
              <a:lnSpc>
                <a:spcPts val="3604"/>
              </a:lnSpc>
            </a:pPr>
          </a:p>
          <a:p>
            <a:pPr algn="just">
              <a:lnSpc>
                <a:spcPts val="3604"/>
              </a:lnSpc>
            </a:pPr>
          </a:p>
          <a:p>
            <a:pPr algn="just">
              <a:lnSpc>
                <a:spcPts val="3604"/>
              </a:lnSpc>
            </a:pPr>
            <a:r>
              <a:rPr lang="en-US" sz="360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-nating issue </a:t>
            </a:r>
          </a:p>
          <a:p>
            <a:pPr algn="just">
              <a:lnSpc>
                <a:spcPts val="3604"/>
              </a:lnSpc>
            </a:pPr>
          </a:p>
          <a:p>
            <a:pPr algn="just">
              <a:lnSpc>
                <a:spcPts val="3604"/>
              </a:lnSpc>
            </a:pPr>
            <a:r>
              <a:rPr lang="en-US" sz="3604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-wlan</a:t>
            </a:r>
          </a:p>
          <a:p>
            <a:pPr algn="just">
              <a:lnSpc>
                <a:spcPts val="3604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61108" y="793423"/>
            <a:ext cx="16365783" cy="718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3"/>
              </a:lnSpc>
            </a:pPr>
            <a:r>
              <a:rPr lang="en-US" sz="4793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FINAL RESU</a:t>
            </a:r>
            <a:r>
              <a:rPr lang="en-US" sz="4793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lts  </a:t>
            </a:r>
          </a:p>
          <a:p>
            <a:pPr algn="just">
              <a:lnSpc>
                <a:spcPts val="4793"/>
              </a:lnSpc>
            </a:pPr>
          </a:p>
          <a:p>
            <a:pPr algn="just" marL="857049" indent="-428525" lvl="1">
              <a:lnSpc>
                <a:spcPts val="3969"/>
              </a:lnSpc>
              <a:buFont typeface="Arial"/>
              <a:buChar char="•"/>
            </a:pPr>
            <a:r>
              <a:rPr lang="en-US" sz="396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 Network fully functional: All VLANs and routing working correctly</a:t>
            </a:r>
          </a:p>
          <a:p>
            <a:pPr algn="just">
              <a:lnSpc>
                <a:spcPts val="3969"/>
              </a:lnSpc>
            </a:pPr>
          </a:p>
          <a:p>
            <a:pPr algn="just" marL="857049" indent="-428525" lvl="1">
              <a:lnSpc>
                <a:spcPts val="3969"/>
              </a:lnSpc>
              <a:buFont typeface="Arial"/>
              <a:buChar char="•"/>
            </a:pPr>
            <a:r>
              <a:rPr lang="en-US" sz="396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High</a:t>
            </a:r>
            <a:r>
              <a:rPr lang="en-US" sz="396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availability: Redundant links and devices configured</a:t>
            </a:r>
          </a:p>
          <a:p>
            <a:pPr algn="just">
              <a:lnSpc>
                <a:spcPts val="3969"/>
              </a:lnSpc>
            </a:pPr>
          </a:p>
          <a:p>
            <a:pPr algn="just" marL="857049" indent="-428525" lvl="1">
              <a:lnSpc>
                <a:spcPts val="3969"/>
              </a:lnSpc>
              <a:buFont typeface="Arial"/>
              <a:buChar char="•"/>
            </a:pPr>
            <a:r>
              <a:rPr lang="en-US" sz="396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Sec</a:t>
            </a:r>
            <a:r>
              <a:rPr lang="en-US" sz="396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ure access: VLANs segmented and ACLs implemented</a:t>
            </a:r>
          </a:p>
          <a:p>
            <a:pPr algn="just">
              <a:lnSpc>
                <a:spcPts val="3969"/>
              </a:lnSpc>
            </a:pPr>
          </a:p>
          <a:p>
            <a:pPr algn="just" marL="857049" indent="-428525" lvl="1">
              <a:lnSpc>
                <a:spcPts val="3969"/>
              </a:lnSpc>
              <a:buFont typeface="Arial"/>
              <a:buChar char="•"/>
            </a:pPr>
            <a:r>
              <a:rPr lang="en-US" sz="396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Services running smoothly: DHCP, DNS, NAT, and Inter-VLAN routing verified</a:t>
            </a:r>
          </a:p>
          <a:p>
            <a:pPr algn="just">
              <a:lnSpc>
                <a:spcPts val="3969"/>
              </a:lnSpc>
            </a:pPr>
          </a:p>
          <a:p>
            <a:pPr algn="just" marL="857049" indent="-428525" lvl="1">
              <a:lnSpc>
                <a:spcPts val="3969"/>
              </a:lnSpc>
              <a:buFont typeface="Arial"/>
              <a:buChar char="•"/>
            </a:pPr>
            <a:r>
              <a:rPr lang="en-US" sz="396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Optimized performance: Connectivity tests passed and OSPF areas designed efficiently</a:t>
            </a:r>
          </a:p>
        </p:txBody>
      </p:sp>
    </p:spTree>
  </p:cSld>
  <p:clrMapOvr>
    <a:masterClrMapping/>
  </p:clrMapOvr>
  <p:transition spd="fast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08002" y="4230688"/>
            <a:ext cx="10671997" cy="2130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999"/>
              </a:lnSpc>
            </a:pPr>
            <a:r>
              <a:rPr lang="en-US" sz="159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</a:t>
            </a:r>
            <a:r>
              <a:rPr lang="en-US" sz="159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hank You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3878" y="1621469"/>
            <a:ext cx="16990866" cy="79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</a:pPr>
            <a:r>
              <a:rPr lang="en-US" sz="6235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PROJECT SCOPE</a:t>
            </a:r>
          </a:p>
          <a:p>
            <a:pPr algn="l">
              <a:lnSpc>
                <a:spcPts val="6235"/>
              </a:lnSpc>
            </a:pPr>
          </a:p>
          <a:p>
            <a:pPr algn="l">
              <a:lnSpc>
                <a:spcPts val="4341"/>
              </a:lnSpc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THI</a:t>
            </a: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 project covers four main phases:</a:t>
            </a:r>
          </a:p>
          <a:p>
            <a:pPr algn="l">
              <a:lnSpc>
                <a:spcPts val="3441"/>
              </a:lnSpc>
            </a:pPr>
          </a:p>
          <a:p>
            <a:pPr algn="l" marL="743088" indent="-371544" lvl="1">
              <a:lnSpc>
                <a:spcPts val="3441"/>
              </a:lnSpc>
              <a:buFont typeface="Arial"/>
              <a:buChar char="•"/>
            </a:pPr>
            <a:r>
              <a:rPr lang="en-US" sz="34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Week 1: Network fundamentals, physical topology design, and device inventory.</a:t>
            </a:r>
          </a:p>
          <a:p>
            <a:pPr algn="l">
              <a:lnSpc>
                <a:spcPts val="3441"/>
              </a:lnSpc>
            </a:pPr>
          </a:p>
          <a:p>
            <a:pPr algn="l" marL="743088" indent="-371544" lvl="1">
              <a:lnSpc>
                <a:spcPts val="3441"/>
              </a:lnSpc>
              <a:buFont typeface="Arial"/>
              <a:buChar char="•"/>
            </a:pPr>
            <a:r>
              <a:rPr lang="en-US" sz="34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Week 2: Layer 2 &amp; Layer 3 configuration (VLANs, STP, Inter-VLAN Routing, IP addressing, Static Routes, OSPF).</a:t>
            </a:r>
          </a:p>
          <a:p>
            <a:pPr algn="l">
              <a:lnSpc>
                <a:spcPts val="3441"/>
              </a:lnSpc>
            </a:pPr>
          </a:p>
          <a:p>
            <a:pPr algn="l" marL="743088" indent="-371544" lvl="1">
              <a:lnSpc>
                <a:spcPts val="3441"/>
              </a:lnSpc>
              <a:buFont typeface="Arial"/>
              <a:buChar char="•"/>
            </a:pPr>
            <a:r>
              <a:rPr lang="en-US" sz="34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Week 3: WAN &amp; Security setup (PPP/PPPoE, NAT, ACLs, AAA).</a:t>
            </a:r>
          </a:p>
          <a:p>
            <a:pPr algn="l">
              <a:lnSpc>
                <a:spcPts val="3441"/>
              </a:lnSpc>
            </a:pPr>
          </a:p>
          <a:p>
            <a:pPr algn="l" marL="743088" indent="-371544" lvl="1">
              <a:lnSpc>
                <a:spcPts val="3441"/>
              </a:lnSpc>
              <a:buFont typeface="Arial"/>
              <a:buChar char="•"/>
            </a:pPr>
            <a:r>
              <a:rPr lang="en-US" sz="34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Week 4: Network services &amp; optimization (DHCP, DNS, SNMP, IPv6) + Documentation.</a:t>
            </a:r>
          </a:p>
          <a:p>
            <a:pPr algn="l">
              <a:lnSpc>
                <a:spcPts val="4341"/>
              </a:lnSpc>
            </a:pPr>
          </a:p>
          <a:p>
            <a:pPr algn="l">
              <a:lnSpc>
                <a:spcPts val="4084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16990866" cy="778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</a:pPr>
            <a:r>
              <a:rPr lang="en-US" sz="6235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DELIVERABLES</a:t>
            </a:r>
          </a:p>
          <a:p>
            <a:pPr algn="l">
              <a:lnSpc>
                <a:spcPts val="6235"/>
              </a:lnSpc>
            </a:pPr>
          </a:p>
          <a:p>
            <a:pPr algn="l">
              <a:lnSpc>
                <a:spcPts val="6235"/>
              </a:lnSpc>
            </a:pPr>
          </a:p>
          <a:p>
            <a:pPr algn="l" marL="937394" indent="-468697" lvl="1">
              <a:lnSpc>
                <a:spcPts val="4341"/>
              </a:lnSpc>
              <a:buFont typeface="Arial"/>
              <a:buChar char="•"/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</a:t>
            </a: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etwork topology</a:t>
            </a:r>
          </a:p>
          <a:p>
            <a:pPr algn="l">
              <a:lnSpc>
                <a:spcPts val="4341"/>
              </a:lnSpc>
            </a:pPr>
          </a:p>
          <a:p>
            <a:pPr algn="l" marL="937394" indent="-468697" lvl="1">
              <a:lnSpc>
                <a:spcPts val="4341"/>
              </a:lnSpc>
              <a:buFont typeface="Arial"/>
              <a:buChar char="•"/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Configuration files</a:t>
            </a:r>
          </a:p>
          <a:p>
            <a:pPr algn="l">
              <a:lnSpc>
                <a:spcPts val="4341"/>
              </a:lnSpc>
            </a:pPr>
          </a:p>
          <a:p>
            <a:pPr algn="l" marL="937394" indent="-468697" lvl="1">
              <a:lnSpc>
                <a:spcPts val="4341"/>
              </a:lnSpc>
              <a:buFont typeface="Arial"/>
              <a:buChar char="•"/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Testing screenshots</a:t>
            </a:r>
          </a:p>
          <a:p>
            <a:pPr algn="l">
              <a:lnSpc>
                <a:spcPts val="4341"/>
              </a:lnSpc>
            </a:pPr>
          </a:p>
          <a:p>
            <a:pPr algn="l" marL="937394" indent="-468697" lvl="1">
              <a:lnSpc>
                <a:spcPts val="4341"/>
              </a:lnSpc>
              <a:buFont typeface="Arial"/>
              <a:buChar char="•"/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Final documentation</a:t>
            </a:r>
          </a:p>
          <a:p>
            <a:pPr algn="l">
              <a:lnSpc>
                <a:spcPts val="4341"/>
              </a:lnSpc>
            </a:pPr>
          </a:p>
          <a:p>
            <a:pPr algn="l" marL="937394" indent="-468697" lvl="1">
              <a:lnSpc>
                <a:spcPts val="4341"/>
              </a:lnSpc>
              <a:buFont typeface="Arial"/>
              <a:buChar char="•"/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Final presentation</a:t>
            </a:r>
          </a:p>
          <a:p>
            <a:pPr algn="l">
              <a:lnSpc>
                <a:spcPts val="4084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93618"/>
            <a:ext cx="16535185" cy="8453613"/>
          </a:xfrm>
          <a:custGeom>
            <a:avLst/>
            <a:gdLst/>
            <a:ahLst/>
            <a:cxnLst/>
            <a:rect r="r" b="b" t="t" l="l"/>
            <a:pathLst>
              <a:path h="8453613" w="16535185">
                <a:moveTo>
                  <a:pt x="0" y="0"/>
                </a:moveTo>
                <a:lnTo>
                  <a:pt x="16535185" y="0"/>
                </a:lnTo>
                <a:lnTo>
                  <a:pt x="16535185" y="8453613"/>
                </a:lnTo>
                <a:lnTo>
                  <a:pt x="0" y="8453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85850"/>
            <a:ext cx="10342128" cy="6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3373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NETWORK TOPOLOGY</a:t>
            </a:r>
          </a:p>
          <a:p>
            <a:pPr algn="l">
              <a:lnSpc>
                <a:spcPts val="1882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2520" y="822762"/>
            <a:ext cx="16316041" cy="967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8"/>
              </a:lnSpc>
            </a:pPr>
            <a:r>
              <a:rPr lang="en-US" sz="5578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DEVICES USED</a:t>
            </a:r>
          </a:p>
          <a:p>
            <a:pPr algn="l">
              <a:lnSpc>
                <a:spcPts val="5578"/>
              </a:lnSpc>
            </a:pPr>
          </a:p>
          <a:p>
            <a:pPr algn="l">
              <a:lnSpc>
                <a:spcPts val="3655"/>
              </a:lnSpc>
            </a:pPr>
            <a:r>
              <a:rPr lang="en-US" sz="3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ROUTERS:     </a:t>
            </a:r>
            <a:r>
              <a:rPr lang="en-US" sz="3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AR3260</a:t>
            </a:r>
          </a:p>
          <a:p>
            <a:pPr algn="l">
              <a:lnSpc>
                <a:spcPts val="3476"/>
              </a:lnSpc>
            </a:pPr>
          </a:p>
          <a:p>
            <a:pPr algn="l">
              <a:lnSpc>
                <a:spcPts val="3655"/>
              </a:lnSpc>
            </a:pPr>
            <a:r>
              <a:rPr lang="en-US" sz="3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SWITCHES:</a:t>
            </a:r>
          </a:p>
          <a:p>
            <a:pPr algn="l" marL="789133" indent="-394567" lvl="1">
              <a:lnSpc>
                <a:spcPts val="3655"/>
              </a:lnSpc>
              <a:buFont typeface="Arial"/>
              <a:buChar char="•"/>
            </a:pPr>
            <a:r>
              <a:rPr lang="en-US" sz="3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CE12800</a:t>
            </a:r>
          </a:p>
          <a:p>
            <a:pPr algn="l">
              <a:lnSpc>
                <a:spcPts val="3655"/>
              </a:lnSpc>
            </a:pPr>
          </a:p>
          <a:p>
            <a:pPr algn="l" marL="789133" indent="-394567" lvl="1">
              <a:lnSpc>
                <a:spcPts val="3655"/>
              </a:lnSpc>
              <a:buFont typeface="Arial"/>
              <a:buChar char="•"/>
            </a:pPr>
            <a:r>
              <a:rPr lang="en-US" sz="3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AC6605</a:t>
            </a:r>
          </a:p>
          <a:p>
            <a:pPr algn="l">
              <a:lnSpc>
                <a:spcPts val="3655"/>
              </a:lnSpc>
            </a:pPr>
          </a:p>
          <a:p>
            <a:pPr algn="l" marL="789133" indent="-394567" lvl="1">
              <a:lnSpc>
                <a:spcPts val="3655"/>
              </a:lnSpc>
              <a:buFont typeface="Arial"/>
              <a:buChar char="•"/>
            </a:pPr>
            <a:r>
              <a:rPr lang="en-US" sz="3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S5700</a:t>
            </a:r>
          </a:p>
          <a:p>
            <a:pPr algn="l">
              <a:lnSpc>
                <a:spcPts val="3655"/>
              </a:lnSpc>
            </a:pPr>
          </a:p>
          <a:p>
            <a:pPr algn="l" marL="789133" indent="-394567" lvl="1">
              <a:lnSpc>
                <a:spcPts val="3655"/>
              </a:lnSpc>
              <a:buFont typeface="Arial"/>
              <a:buChar char="•"/>
            </a:pPr>
            <a:r>
              <a:rPr lang="en-US" sz="3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S3700</a:t>
            </a:r>
          </a:p>
          <a:p>
            <a:pPr algn="l">
              <a:lnSpc>
                <a:spcPts val="3655"/>
              </a:lnSpc>
            </a:pPr>
          </a:p>
          <a:p>
            <a:pPr algn="l">
              <a:lnSpc>
                <a:spcPts val="3655"/>
              </a:lnSpc>
            </a:pPr>
            <a:r>
              <a:rPr lang="en-US" sz="3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ACCESS POINT : AP2050</a:t>
            </a:r>
          </a:p>
          <a:p>
            <a:pPr algn="l">
              <a:lnSpc>
                <a:spcPts val="3655"/>
              </a:lnSpc>
            </a:pPr>
          </a:p>
          <a:p>
            <a:pPr algn="l">
              <a:lnSpc>
                <a:spcPts val="3655"/>
              </a:lnSpc>
            </a:pPr>
            <a:r>
              <a:rPr lang="en-US" sz="3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PCs</a:t>
            </a:r>
          </a:p>
          <a:p>
            <a:pPr algn="l">
              <a:lnSpc>
                <a:spcPts val="3655"/>
              </a:lnSpc>
            </a:pPr>
          </a:p>
          <a:p>
            <a:pPr algn="l">
              <a:lnSpc>
                <a:spcPts val="3655"/>
              </a:lnSpc>
            </a:pPr>
            <a:r>
              <a:rPr lang="en-US" sz="3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STAs</a:t>
            </a:r>
          </a:p>
          <a:p>
            <a:pPr algn="l">
              <a:lnSpc>
                <a:spcPts val="3655"/>
              </a:lnSpc>
            </a:pPr>
          </a:p>
          <a:p>
            <a:pPr algn="l">
              <a:lnSpc>
                <a:spcPts val="365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550541" y="487283"/>
            <a:ext cx="2243304" cy="2508856"/>
          </a:xfrm>
          <a:custGeom>
            <a:avLst/>
            <a:gdLst/>
            <a:ahLst/>
            <a:cxnLst/>
            <a:rect r="r" b="b" t="t" l="l"/>
            <a:pathLst>
              <a:path h="2508856" w="2243304">
                <a:moveTo>
                  <a:pt x="0" y="0"/>
                </a:moveTo>
                <a:lnTo>
                  <a:pt x="2243304" y="0"/>
                </a:lnTo>
                <a:lnTo>
                  <a:pt x="2243304" y="2508855"/>
                </a:lnTo>
                <a:lnTo>
                  <a:pt x="0" y="2508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9" t="0" r="-262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50541" y="3248855"/>
            <a:ext cx="3690528" cy="3789291"/>
          </a:xfrm>
          <a:custGeom>
            <a:avLst/>
            <a:gdLst/>
            <a:ahLst/>
            <a:cxnLst/>
            <a:rect r="r" b="b" t="t" l="l"/>
            <a:pathLst>
              <a:path h="3789291" w="3690528">
                <a:moveTo>
                  <a:pt x="0" y="0"/>
                </a:moveTo>
                <a:lnTo>
                  <a:pt x="3690528" y="0"/>
                </a:lnTo>
                <a:lnTo>
                  <a:pt x="3690528" y="3789290"/>
                </a:lnTo>
                <a:lnTo>
                  <a:pt x="0" y="3789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11" r="0" b="-51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70632" y="3303888"/>
            <a:ext cx="3778713" cy="3734257"/>
          </a:xfrm>
          <a:custGeom>
            <a:avLst/>
            <a:gdLst/>
            <a:ahLst/>
            <a:cxnLst/>
            <a:rect r="r" b="b" t="t" l="l"/>
            <a:pathLst>
              <a:path h="3734257" w="3778713">
                <a:moveTo>
                  <a:pt x="0" y="0"/>
                </a:moveTo>
                <a:lnTo>
                  <a:pt x="3778713" y="0"/>
                </a:lnTo>
                <a:lnTo>
                  <a:pt x="3778713" y="3734257"/>
                </a:lnTo>
                <a:lnTo>
                  <a:pt x="0" y="3734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50541" y="7438276"/>
            <a:ext cx="2618368" cy="2652820"/>
          </a:xfrm>
          <a:custGeom>
            <a:avLst/>
            <a:gdLst/>
            <a:ahLst/>
            <a:cxnLst/>
            <a:rect r="r" b="b" t="t" l="l"/>
            <a:pathLst>
              <a:path h="2652820" w="2618368">
                <a:moveTo>
                  <a:pt x="0" y="0"/>
                </a:moveTo>
                <a:lnTo>
                  <a:pt x="2618368" y="0"/>
                </a:lnTo>
                <a:lnTo>
                  <a:pt x="2618368" y="2652820"/>
                </a:lnTo>
                <a:lnTo>
                  <a:pt x="0" y="2652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67310" y="7438276"/>
            <a:ext cx="2606645" cy="2673482"/>
          </a:xfrm>
          <a:custGeom>
            <a:avLst/>
            <a:gdLst/>
            <a:ahLst/>
            <a:cxnLst/>
            <a:rect r="r" b="b" t="t" l="l"/>
            <a:pathLst>
              <a:path h="2673482" w="2606645">
                <a:moveTo>
                  <a:pt x="0" y="0"/>
                </a:moveTo>
                <a:lnTo>
                  <a:pt x="2606644" y="0"/>
                </a:lnTo>
                <a:lnTo>
                  <a:pt x="2606644" y="2673481"/>
                </a:lnTo>
                <a:lnTo>
                  <a:pt x="0" y="26734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74004" y="7368107"/>
            <a:ext cx="2478619" cy="2722990"/>
          </a:xfrm>
          <a:custGeom>
            <a:avLst/>
            <a:gdLst/>
            <a:ahLst/>
            <a:cxnLst/>
            <a:rect r="r" b="b" t="t" l="l"/>
            <a:pathLst>
              <a:path h="2722990" w="2478619">
                <a:moveTo>
                  <a:pt x="0" y="0"/>
                </a:moveTo>
                <a:lnTo>
                  <a:pt x="2478619" y="0"/>
                </a:lnTo>
                <a:lnTo>
                  <a:pt x="2478619" y="2722989"/>
                </a:lnTo>
                <a:lnTo>
                  <a:pt x="0" y="27229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13869" y="1143000"/>
            <a:ext cx="16990866" cy="5617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5"/>
              </a:lnSpc>
            </a:pPr>
            <a:r>
              <a:rPr lang="en-US" sz="6235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DELIVERABLES</a:t>
            </a:r>
          </a:p>
          <a:p>
            <a:pPr algn="l">
              <a:lnSpc>
                <a:spcPts val="6235"/>
              </a:lnSpc>
            </a:pPr>
          </a:p>
          <a:p>
            <a:pPr algn="l">
              <a:lnSpc>
                <a:spcPts val="6235"/>
              </a:lnSpc>
            </a:pPr>
          </a:p>
          <a:p>
            <a:pPr algn="l" marL="937394" indent="-468697" lvl="1">
              <a:lnSpc>
                <a:spcPts val="4341"/>
              </a:lnSpc>
              <a:buFont typeface="Arial"/>
              <a:buChar char="•"/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PHYSICAL</a:t>
            </a: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topology diagram</a:t>
            </a:r>
          </a:p>
          <a:p>
            <a:pPr algn="l">
              <a:lnSpc>
                <a:spcPts val="4341"/>
              </a:lnSpc>
            </a:pPr>
          </a:p>
          <a:p>
            <a:pPr algn="l" marL="937394" indent="-468697" lvl="1">
              <a:lnSpc>
                <a:spcPts val="4341"/>
              </a:lnSpc>
              <a:buFont typeface="Arial"/>
              <a:buChar char="•"/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Logical topology diagram (VLANs + IP Subnets)</a:t>
            </a:r>
          </a:p>
          <a:p>
            <a:pPr algn="l">
              <a:lnSpc>
                <a:spcPts val="4341"/>
              </a:lnSpc>
            </a:pPr>
          </a:p>
          <a:p>
            <a:pPr algn="l" marL="937394" indent="-468697" lvl="1">
              <a:lnSpc>
                <a:spcPts val="4341"/>
              </a:lnSpc>
              <a:buFont typeface="Arial"/>
              <a:buChar char="•"/>
            </a:pP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Device</a:t>
            </a:r>
            <a:r>
              <a:rPr lang="en-US" sz="434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 inventory list</a:t>
            </a:r>
          </a:p>
          <a:p>
            <a:pPr algn="l">
              <a:lnSpc>
                <a:spcPts val="408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70026" y="1028700"/>
            <a:ext cx="10769777" cy="4522548"/>
          </a:xfrm>
          <a:custGeom>
            <a:avLst/>
            <a:gdLst/>
            <a:ahLst/>
            <a:cxnLst/>
            <a:rect r="r" b="b" t="t" l="l"/>
            <a:pathLst>
              <a:path h="4522548" w="10769777">
                <a:moveTo>
                  <a:pt x="0" y="0"/>
                </a:moveTo>
                <a:lnTo>
                  <a:pt x="10769777" y="0"/>
                </a:lnTo>
                <a:lnTo>
                  <a:pt x="10769777" y="4522548"/>
                </a:lnTo>
                <a:lnTo>
                  <a:pt x="0" y="4522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33" r="0" b="-23210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76200"/>
            <a:ext cx="16380287" cy="2495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11"/>
              </a:lnSpc>
            </a:pPr>
            <a:r>
              <a:rPr lang="en-US" sz="431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LAYER 2 CONFIGURATION – WEEK 2</a:t>
            </a:r>
          </a:p>
          <a:p>
            <a:pPr algn="just">
              <a:lnSpc>
                <a:spcPts val="6011"/>
              </a:lnSpc>
            </a:pPr>
          </a:p>
          <a:p>
            <a:pPr algn="just">
              <a:lnSpc>
                <a:spcPts val="5311"/>
              </a:lnSpc>
            </a:pPr>
            <a:r>
              <a:rPr lang="en-US" sz="5311" u="sng">
                <a:solidFill>
                  <a:srgbClr val="1C0140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  <a:r>
              <a:rPr lang="en-US" sz="531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VLANS</a:t>
            </a:r>
          </a:p>
          <a:p>
            <a:pPr algn="just">
              <a:lnSpc>
                <a:spcPts val="393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870026" y="5551248"/>
            <a:ext cx="10769777" cy="4486872"/>
          </a:xfrm>
          <a:custGeom>
            <a:avLst/>
            <a:gdLst/>
            <a:ahLst/>
            <a:cxnLst/>
            <a:rect r="r" b="b" t="t" l="l"/>
            <a:pathLst>
              <a:path h="4486872" w="10769777">
                <a:moveTo>
                  <a:pt x="0" y="0"/>
                </a:moveTo>
                <a:lnTo>
                  <a:pt x="10769777" y="0"/>
                </a:lnTo>
                <a:lnTo>
                  <a:pt x="10769777" y="4486872"/>
                </a:lnTo>
                <a:lnTo>
                  <a:pt x="0" y="4486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4744" r="0" b="-3360"/>
            </a:stretch>
          </a:blipFill>
        </p:spPr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DAG6MaZm7eM</dc:identifier>
  <dcterms:modified xsi:type="dcterms:W3CDTF">2011-08-01T06:04:30Z</dcterms:modified>
  <cp:revision>1</cp:revision>
  <dc:title>Network Topologies Presentation in Blue Clean Style</dc:title>
</cp:coreProperties>
</file>